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Equation3.bin" ContentType="application/vnd.openxmlformats-officedocument.oleObject"/>
  <Override PartName="/ppt/embeddings/oleObject5.bin" ContentType="application/vnd.openxmlformats-officedocument.oleObject"/>
  <Override PartName="/ppt/embeddings/Microsoft_Equation4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86" r:id="rId2"/>
    <p:sldId id="320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39" r:id="rId34"/>
    <p:sldId id="340" r:id="rId35"/>
    <p:sldId id="341" r:id="rId36"/>
    <p:sldId id="342" r:id="rId37"/>
    <p:sldId id="343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82" r:id="rId48"/>
    <p:sldId id="383" r:id="rId49"/>
    <p:sldId id="384" r:id="rId50"/>
    <p:sldId id="385" r:id="rId51"/>
    <p:sldId id="362" r:id="rId52"/>
    <p:sldId id="38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-1256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GNFET_18_white_20V_200ns_50ns_Delay_transient2_quick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GGNFET_18_white_20V_200ns_50ns_Delay_transient2_quick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icrosanj\1.%20Consulting\Kotura\Kotura%20cross%20section\530\current%20sweeps%20laser%20profil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icrosanj\1.%20Consulting\Kotura\Kotura%20cross%20section\530\current%20sweeps%20laser%20profil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GGNFET_18_white_20V_200ns_50ns_!$B$1:$B$30</c:f>
              <c:numCache>
                <c:formatCode>0.0</c:formatCode>
                <c:ptCount val="30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0.75</c:v>
                </c:pt>
                <c:pt idx="17">
                  <c:v>1.0</c:v>
                </c:pt>
                <c:pt idx="18">
                  <c:v>1.5</c:v>
                </c:pt>
                <c:pt idx="19">
                  <c:v>2.0</c:v>
                </c:pt>
                <c:pt idx="20">
                  <c:v>2.5</c:v>
                </c:pt>
                <c:pt idx="21">
                  <c:v>3.0</c:v>
                </c:pt>
                <c:pt idx="22">
                  <c:v>4.0</c:v>
                </c:pt>
                <c:pt idx="23">
                  <c:v>5.0</c:v>
                </c:pt>
                <c:pt idx="24">
                  <c:v>6.0</c:v>
                </c:pt>
                <c:pt idx="25">
                  <c:v>7.0</c:v>
                </c:pt>
                <c:pt idx="26">
                  <c:v>8.0</c:v>
                </c:pt>
                <c:pt idx="27">
                  <c:v>9.0</c:v>
                </c:pt>
                <c:pt idx="28">
                  <c:v>10.0</c:v>
                </c:pt>
                <c:pt idx="29">
                  <c:v>15.0</c:v>
                </c:pt>
              </c:numCache>
            </c:numRef>
          </c:xVal>
          <c:yVal>
            <c:numRef>
              <c:f>GGNFET_18_white_20V_200ns_50ns_!$C$1:$C$30</c:f>
              <c:numCache>
                <c:formatCode>0.0</c:formatCode>
                <c:ptCount val="30"/>
                <c:pt idx="0">
                  <c:v>0.2616847</c:v>
                </c:pt>
                <c:pt idx="1">
                  <c:v>-0.3793669</c:v>
                </c:pt>
                <c:pt idx="2">
                  <c:v>0.6088165</c:v>
                </c:pt>
                <c:pt idx="3">
                  <c:v>0.9310761</c:v>
                </c:pt>
                <c:pt idx="4">
                  <c:v>3.421182</c:v>
                </c:pt>
                <c:pt idx="5">
                  <c:v>6.965335999999997</c:v>
                </c:pt>
                <c:pt idx="6">
                  <c:v>9.67733</c:v>
                </c:pt>
                <c:pt idx="7">
                  <c:v>12.0757</c:v>
                </c:pt>
                <c:pt idx="8">
                  <c:v>12.79598</c:v>
                </c:pt>
                <c:pt idx="9">
                  <c:v>14.81181</c:v>
                </c:pt>
                <c:pt idx="10">
                  <c:v>15.96661</c:v>
                </c:pt>
                <c:pt idx="11">
                  <c:v>17.47197</c:v>
                </c:pt>
                <c:pt idx="12">
                  <c:v>18.01487</c:v>
                </c:pt>
                <c:pt idx="13">
                  <c:v>17.82879</c:v>
                </c:pt>
                <c:pt idx="14">
                  <c:v>18.27774</c:v>
                </c:pt>
                <c:pt idx="15">
                  <c:v>18.10921</c:v>
                </c:pt>
                <c:pt idx="16">
                  <c:v>17.91757</c:v>
                </c:pt>
                <c:pt idx="17">
                  <c:v>16.57538</c:v>
                </c:pt>
                <c:pt idx="18">
                  <c:v>12.38562</c:v>
                </c:pt>
                <c:pt idx="19">
                  <c:v>9.691664</c:v>
                </c:pt>
                <c:pt idx="20">
                  <c:v>7.493926</c:v>
                </c:pt>
                <c:pt idx="21">
                  <c:v>6.393276</c:v>
                </c:pt>
                <c:pt idx="22">
                  <c:v>4.196583999999997</c:v>
                </c:pt>
                <c:pt idx="23">
                  <c:v>3.232399</c:v>
                </c:pt>
                <c:pt idx="24">
                  <c:v>2.436964</c:v>
                </c:pt>
                <c:pt idx="25">
                  <c:v>2.120061</c:v>
                </c:pt>
                <c:pt idx="26">
                  <c:v>1.907436</c:v>
                </c:pt>
                <c:pt idx="27">
                  <c:v>1.567089</c:v>
                </c:pt>
                <c:pt idx="28">
                  <c:v>1.3</c:v>
                </c:pt>
                <c:pt idx="29">
                  <c:v>0.5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171528"/>
        <c:axId val="-2059340184"/>
      </c:scatterChart>
      <c:valAx>
        <c:axId val="-2053171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dirty="0" smtClean="0"/>
                  <a:t>Time</a:t>
                </a:r>
                <a:r>
                  <a:rPr lang="en-US" sz="1400" baseline="0" dirty="0" smtClean="0"/>
                  <a:t> ( </a:t>
                </a:r>
                <a:r>
                  <a:rPr lang="en-US" sz="1400" baseline="0" dirty="0" smtClean="0">
                    <a:latin typeface="Calibri"/>
                  </a:rPr>
                  <a:t>µs )</a:t>
                </a:r>
                <a:endParaRPr lang="en-US" sz="1400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-2059340184"/>
        <c:crosses val="autoZero"/>
        <c:crossBetween val="midCat"/>
      </c:valAx>
      <c:valAx>
        <c:axId val="-205934018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-20531715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GGNFET_18_white_20V_200ns_50ns_!$B$1:$B$19</c:f>
              <c:numCache>
                <c:formatCode>0.0</c:formatCode>
                <c:ptCount val="19"/>
                <c:pt idx="0">
                  <c:v>0.0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0.75</c:v>
                </c:pt>
                <c:pt idx="17">
                  <c:v>1.0</c:v>
                </c:pt>
                <c:pt idx="18">
                  <c:v>1.5</c:v>
                </c:pt>
              </c:numCache>
            </c:numRef>
          </c:xVal>
          <c:yVal>
            <c:numRef>
              <c:f>GGNFET_18_white_20V_200ns_50ns_!$C$1:$C$19</c:f>
              <c:numCache>
                <c:formatCode>0.0</c:formatCode>
                <c:ptCount val="19"/>
                <c:pt idx="0">
                  <c:v>0.2616847</c:v>
                </c:pt>
                <c:pt idx="1">
                  <c:v>-0.3793669</c:v>
                </c:pt>
                <c:pt idx="2">
                  <c:v>0.6088165</c:v>
                </c:pt>
                <c:pt idx="3">
                  <c:v>0.9310761</c:v>
                </c:pt>
                <c:pt idx="4">
                  <c:v>3.421182</c:v>
                </c:pt>
                <c:pt idx="5">
                  <c:v>6.965335999999997</c:v>
                </c:pt>
                <c:pt idx="6">
                  <c:v>9.67733</c:v>
                </c:pt>
                <c:pt idx="7">
                  <c:v>12.0757</c:v>
                </c:pt>
                <c:pt idx="8">
                  <c:v>12.79598</c:v>
                </c:pt>
                <c:pt idx="9">
                  <c:v>14.81181</c:v>
                </c:pt>
                <c:pt idx="10">
                  <c:v>15.96661</c:v>
                </c:pt>
                <c:pt idx="11">
                  <c:v>17.47197</c:v>
                </c:pt>
                <c:pt idx="12">
                  <c:v>18.01487</c:v>
                </c:pt>
                <c:pt idx="13">
                  <c:v>17.82879</c:v>
                </c:pt>
                <c:pt idx="14">
                  <c:v>18.27774</c:v>
                </c:pt>
                <c:pt idx="15">
                  <c:v>18.10921</c:v>
                </c:pt>
                <c:pt idx="16">
                  <c:v>17.91757</c:v>
                </c:pt>
                <c:pt idx="17">
                  <c:v>16.57538</c:v>
                </c:pt>
                <c:pt idx="18">
                  <c:v>12.38562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3333704"/>
        <c:axId val="-2058628856"/>
      </c:scatterChart>
      <c:valAx>
        <c:axId val="-2053333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1" i="0" baseline="0" dirty="0" smtClean="0">
                    <a:effectLst/>
                  </a:rPr>
                  <a:t>Time ( µs )</a:t>
                </a:r>
                <a:endParaRPr lang="en-US" sz="1400" dirty="0">
                  <a:effectLst/>
                </a:endParaRP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-2058628856"/>
        <c:crosses val="autoZero"/>
        <c:crossBetween val="midCat"/>
      </c:valAx>
      <c:valAx>
        <c:axId val="-205862885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-20533337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65961086848"/>
          <c:y val="0.0514005540974045"/>
          <c:w val="0.799124613471899"/>
          <c:h val="0.7771530453076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Basler_Pack6_D76_020x_530nm_25C!$G$2</c:f>
              <c:strCache>
                <c:ptCount val="1"/>
                <c:pt idx="0">
                  <c:v>530nm</c:v>
                </c:pt>
              </c:strCache>
            </c:strRef>
          </c:tx>
          <c:xVal>
            <c:numRef>
              <c:f>Basler_Pack6_D76_020x_530nm_25C!$F$3:$F$9</c:f>
              <c:numCache>
                <c:formatCode>General</c:formatCode>
                <c:ptCount val="7"/>
                <c:pt idx="0">
                  <c:v>0.075</c:v>
                </c:pt>
                <c:pt idx="1">
                  <c:v>0.1</c:v>
                </c:pt>
                <c:pt idx="2">
                  <c:v>0.125</c:v>
                </c:pt>
                <c:pt idx="3">
                  <c:v>0.15</c:v>
                </c:pt>
                <c:pt idx="4">
                  <c:v>0.175</c:v>
                </c:pt>
                <c:pt idx="5">
                  <c:v>0.2</c:v>
                </c:pt>
                <c:pt idx="6">
                  <c:v>0.225</c:v>
                </c:pt>
              </c:numCache>
            </c:numRef>
          </c:xVal>
          <c:yVal>
            <c:numRef>
              <c:f>Basler_Pack6_D76_020x_530nm_25C!$G$3:$G$9</c:f>
              <c:numCache>
                <c:formatCode>0.0</c:formatCode>
                <c:ptCount val="7"/>
                <c:pt idx="0">
                  <c:v>2.095546999999998</c:v>
                </c:pt>
                <c:pt idx="1">
                  <c:v>3.648235</c:v>
                </c:pt>
                <c:pt idx="2">
                  <c:v>5.184382999999997</c:v>
                </c:pt>
                <c:pt idx="3">
                  <c:v>6.699336999999997</c:v>
                </c:pt>
                <c:pt idx="4">
                  <c:v>8.820802</c:v>
                </c:pt>
                <c:pt idx="5">
                  <c:v>11.1089</c:v>
                </c:pt>
                <c:pt idx="6">
                  <c:v>13.38191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Basler_Pack6_D76_020x_530nm_25C!$H$2</c:f>
              <c:strCache>
                <c:ptCount val="1"/>
                <c:pt idx="0">
                  <c:v>470nm</c:v>
                </c:pt>
              </c:strCache>
            </c:strRef>
          </c:tx>
          <c:xVal>
            <c:numRef>
              <c:f>Basler_Pack6_D76_020x_530nm_25C!$F$3:$F$9</c:f>
              <c:numCache>
                <c:formatCode>General</c:formatCode>
                <c:ptCount val="7"/>
                <c:pt idx="0">
                  <c:v>0.075</c:v>
                </c:pt>
                <c:pt idx="1">
                  <c:v>0.1</c:v>
                </c:pt>
                <c:pt idx="2">
                  <c:v>0.125</c:v>
                </c:pt>
                <c:pt idx="3">
                  <c:v>0.15</c:v>
                </c:pt>
                <c:pt idx="4">
                  <c:v>0.175</c:v>
                </c:pt>
                <c:pt idx="5">
                  <c:v>0.2</c:v>
                </c:pt>
                <c:pt idx="6">
                  <c:v>0.225</c:v>
                </c:pt>
              </c:numCache>
            </c:numRef>
          </c:xVal>
          <c:yVal>
            <c:numRef>
              <c:f>Basler_Pack6_D76_020x_530nm_25C!$H$3:$H$9</c:f>
              <c:numCache>
                <c:formatCode>0.0</c:formatCode>
                <c:ptCount val="7"/>
                <c:pt idx="0">
                  <c:v>2.76</c:v>
                </c:pt>
                <c:pt idx="1">
                  <c:v>4.25</c:v>
                </c:pt>
                <c:pt idx="2">
                  <c:v>5.99</c:v>
                </c:pt>
                <c:pt idx="3">
                  <c:v>7.94</c:v>
                </c:pt>
                <c:pt idx="4">
                  <c:v>10.3</c:v>
                </c:pt>
                <c:pt idx="5">
                  <c:v>12.7</c:v>
                </c:pt>
                <c:pt idx="6">
                  <c:v>15.8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Basler_Pack6_D76_020x_530nm_25C!$I$2</c:f>
              <c:strCache>
                <c:ptCount val="1"/>
                <c:pt idx="0">
                  <c:v>Average</c:v>
                </c:pt>
              </c:strCache>
            </c:strRef>
          </c:tx>
          <c:spPr>
            <a:ln>
              <a:solidFill>
                <a:sysClr val="windowText" lastClr="000000"/>
              </a:solidFill>
              <a:prstDash val="sysDash"/>
            </a:ln>
          </c:spPr>
          <c:marker>
            <c:spPr>
              <a:ln>
                <a:solidFill>
                  <a:sysClr val="windowText" lastClr="000000"/>
                </a:solidFill>
              </a:ln>
            </c:spPr>
          </c:marker>
          <c:xVal>
            <c:numRef>
              <c:f>Basler_Pack6_D76_020x_530nm_25C!$F$3:$F$9</c:f>
              <c:numCache>
                <c:formatCode>General</c:formatCode>
                <c:ptCount val="7"/>
                <c:pt idx="0">
                  <c:v>0.075</c:v>
                </c:pt>
                <c:pt idx="1">
                  <c:v>0.1</c:v>
                </c:pt>
                <c:pt idx="2">
                  <c:v>0.125</c:v>
                </c:pt>
                <c:pt idx="3">
                  <c:v>0.15</c:v>
                </c:pt>
                <c:pt idx="4">
                  <c:v>0.175</c:v>
                </c:pt>
                <c:pt idx="5">
                  <c:v>0.2</c:v>
                </c:pt>
                <c:pt idx="6">
                  <c:v>0.225</c:v>
                </c:pt>
              </c:numCache>
            </c:numRef>
          </c:xVal>
          <c:yVal>
            <c:numRef>
              <c:f>Basler_Pack6_D76_020x_530nm_25C!$I$3:$I$9</c:f>
              <c:numCache>
                <c:formatCode>0.0</c:formatCode>
                <c:ptCount val="7"/>
                <c:pt idx="0">
                  <c:v>2.4277735</c:v>
                </c:pt>
                <c:pt idx="1">
                  <c:v>3.9491175</c:v>
                </c:pt>
                <c:pt idx="2">
                  <c:v>5.587191499999999</c:v>
                </c:pt>
                <c:pt idx="3">
                  <c:v>7.319668500000001</c:v>
                </c:pt>
                <c:pt idx="4">
                  <c:v>9.560401</c:v>
                </c:pt>
                <c:pt idx="5">
                  <c:v>11.90445</c:v>
                </c:pt>
                <c:pt idx="6">
                  <c:v>14.590955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Basler_Pack6_D76_020x_530nm_25C!$J$2</c:f>
              <c:strCache>
                <c:ptCount val="1"/>
                <c:pt idx="0">
                  <c:v>Laser Ridge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</c:marker>
          <c:trendline>
            <c:spPr>
              <a:ln w="28575">
                <a:solidFill>
                  <a:schemeClr val="accent4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Basler_Pack6_D76_020x_530nm_25C!$F$3:$F$9</c:f>
              <c:numCache>
                <c:formatCode>General</c:formatCode>
                <c:ptCount val="7"/>
                <c:pt idx="0">
                  <c:v>0.075</c:v>
                </c:pt>
                <c:pt idx="1">
                  <c:v>0.1</c:v>
                </c:pt>
                <c:pt idx="2">
                  <c:v>0.125</c:v>
                </c:pt>
                <c:pt idx="3">
                  <c:v>0.15</c:v>
                </c:pt>
                <c:pt idx="4">
                  <c:v>0.175</c:v>
                </c:pt>
                <c:pt idx="5">
                  <c:v>0.2</c:v>
                </c:pt>
                <c:pt idx="6">
                  <c:v>0.225</c:v>
                </c:pt>
              </c:numCache>
            </c:numRef>
          </c:xVal>
          <c:yVal>
            <c:numRef>
              <c:f>Basler_Pack6_D76_020x_530nm_25C!$J$3:$J$9</c:f>
              <c:numCache>
                <c:formatCode>0.0</c:formatCode>
                <c:ptCount val="7"/>
                <c:pt idx="0">
                  <c:v>3.167835</c:v>
                </c:pt>
                <c:pt idx="1">
                  <c:v>5.990626</c:v>
                </c:pt>
                <c:pt idx="2">
                  <c:v>9.137961999999998</c:v>
                </c:pt>
                <c:pt idx="3">
                  <c:v>9.924460000000001</c:v>
                </c:pt>
                <c:pt idx="4">
                  <c:v>11.51095</c:v>
                </c:pt>
                <c:pt idx="5">
                  <c:v>16.06901999999998</c:v>
                </c:pt>
                <c:pt idx="6">
                  <c:v>17.27338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8436088"/>
        <c:axId val="-2072464952"/>
      </c:scatterChart>
      <c:valAx>
        <c:axId val="-2078436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Current (A)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crossAx val="-2072464952"/>
        <c:crosses val="autoZero"/>
        <c:crossBetween val="midCat"/>
      </c:valAx>
      <c:valAx>
        <c:axId val="-20724649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Change in Temperature ( C 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in"/>
        <c:tickLblPos val="nextTo"/>
        <c:crossAx val="-20784360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9055436896299"/>
          <c:y val="0.05980118680505"/>
          <c:w val="0.20805177331173"/>
          <c:h val="0.406748320126266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527777777778"/>
          <c:y val="0.0514005540974045"/>
          <c:w val="0.834138888888889"/>
          <c:h val="0.8971988918051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'InPQW transient'!$C$2</c:f>
              <c:strCache>
                <c:ptCount val="1"/>
                <c:pt idx="0">
                  <c:v>InPQWsm</c:v>
                </c:pt>
              </c:strCache>
            </c:strRef>
          </c:tx>
          <c:xVal>
            <c:numRef>
              <c:f>'InPQW transient'!$A$4:$A$41</c:f>
              <c:numCache>
                <c:formatCode>0.00E+00</c:formatCode>
                <c:ptCount val="38"/>
                <c:pt idx="0">
                  <c:v>1.0E-6</c:v>
                </c:pt>
                <c:pt idx="1">
                  <c:v>2.0E-6</c:v>
                </c:pt>
                <c:pt idx="2">
                  <c:v>3.0E-6</c:v>
                </c:pt>
                <c:pt idx="3">
                  <c:v>4.0E-6</c:v>
                </c:pt>
                <c:pt idx="4">
                  <c:v>5.0E-6</c:v>
                </c:pt>
                <c:pt idx="5">
                  <c:v>6.0E-6</c:v>
                </c:pt>
                <c:pt idx="6">
                  <c:v>7.0E-6</c:v>
                </c:pt>
                <c:pt idx="7">
                  <c:v>8.0E-6</c:v>
                </c:pt>
                <c:pt idx="8">
                  <c:v>9.0E-6</c:v>
                </c:pt>
                <c:pt idx="9">
                  <c:v>1.0E-5</c:v>
                </c:pt>
                <c:pt idx="10">
                  <c:v>1.1E-5</c:v>
                </c:pt>
                <c:pt idx="11">
                  <c:v>1.2E-5</c:v>
                </c:pt>
                <c:pt idx="12">
                  <c:v>1.3E-5</c:v>
                </c:pt>
                <c:pt idx="13">
                  <c:v>1.4E-5</c:v>
                </c:pt>
                <c:pt idx="14">
                  <c:v>1.5E-5</c:v>
                </c:pt>
                <c:pt idx="15">
                  <c:v>1.6E-5</c:v>
                </c:pt>
                <c:pt idx="16">
                  <c:v>1.7E-5</c:v>
                </c:pt>
                <c:pt idx="17">
                  <c:v>1.8E-5</c:v>
                </c:pt>
                <c:pt idx="18">
                  <c:v>1.9E-5</c:v>
                </c:pt>
                <c:pt idx="19">
                  <c:v>2.0E-5</c:v>
                </c:pt>
                <c:pt idx="20">
                  <c:v>2.5E-5</c:v>
                </c:pt>
                <c:pt idx="21">
                  <c:v>3.0E-5</c:v>
                </c:pt>
                <c:pt idx="22">
                  <c:v>3.5E-5</c:v>
                </c:pt>
                <c:pt idx="23">
                  <c:v>4.0E-5</c:v>
                </c:pt>
                <c:pt idx="24">
                  <c:v>4.5E-5</c:v>
                </c:pt>
                <c:pt idx="25">
                  <c:v>5.0E-5</c:v>
                </c:pt>
                <c:pt idx="26">
                  <c:v>5.5E-5</c:v>
                </c:pt>
                <c:pt idx="27">
                  <c:v>6.0E-5</c:v>
                </c:pt>
                <c:pt idx="28">
                  <c:v>6.5E-5</c:v>
                </c:pt>
                <c:pt idx="29">
                  <c:v>7.0E-5</c:v>
                </c:pt>
                <c:pt idx="30">
                  <c:v>7.5E-5</c:v>
                </c:pt>
                <c:pt idx="31">
                  <c:v>8.0E-5</c:v>
                </c:pt>
                <c:pt idx="32">
                  <c:v>8.5E-5</c:v>
                </c:pt>
                <c:pt idx="33">
                  <c:v>9.0E-5</c:v>
                </c:pt>
                <c:pt idx="34">
                  <c:v>9.5E-5</c:v>
                </c:pt>
                <c:pt idx="35">
                  <c:v>0.0001</c:v>
                </c:pt>
                <c:pt idx="36">
                  <c:v>0.000105</c:v>
                </c:pt>
                <c:pt idx="37">
                  <c:v>0.00011</c:v>
                </c:pt>
              </c:numCache>
            </c:numRef>
          </c:xVal>
          <c:yVal>
            <c:numRef>
              <c:f>'InPQW transient'!$C$4:$C$41</c:f>
              <c:numCache>
                <c:formatCode>General</c:formatCode>
                <c:ptCount val="38"/>
                <c:pt idx="0">
                  <c:v>0.202</c:v>
                </c:pt>
                <c:pt idx="1">
                  <c:v>2.74</c:v>
                </c:pt>
                <c:pt idx="2">
                  <c:v>8.620000000000001</c:v>
                </c:pt>
                <c:pt idx="3">
                  <c:v>10.6</c:v>
                </c:pt>
                <c:pt idx="4">
                  <c:v>14.3</c:v>
                </c:pt>
                <c:pt idx="5">
                  <c:v>14.1</c:v>
                </c:pt>
                <c:pt idx="6">
                  <c:v>14.4</c:v>
                </c:pt>
                <c:pt idx="7">
                  <c:v>14.1</c:v>
                </c:pt>
                <c:pt idx="8">
                  <c:v>14.5</c:v>
                </c:pt>
                <c:pt idx="9">
                  <c:v>14.1</c:v>
                </c:pt>
                <c:pt idx="10">
                  <c:v>14.9</c:v>
                </c:pt>
                <c:pt idx="11">
                  <c:v>15.1</c:v>
                </c:pt>
                <c:pt idx="12">
                  <c:v>15.0</c:v>
                </c:pt>
                <c:pt idx="13">
                  <c:v>16.4</c:v>
                </c:pt>
                <c:pt idx="14">
                  <c:v>14.8</c:v>
                </c:pt>
                <c:pt idx="15">
                  <c:v>15.2</c:v>
                </c:pt>
                <c:pt idx="16">
                  <c:v>14.9</c:v>
                </c:pt>
                <c:pt idx="17">
                  <c:v>15.6</c:v>
                </c:pt>
                <c:pt idx="18">
                  <c:v>15.7</c:v>
                </c:pt>
                <c:pt idx="19">
                  <c:v>15.4</c:v>
                </c:pt>
                <c:pt idx="20">
                  <c:v>15.7</c:v>
                </c:pt>
                <c:pt idx="21">
                  <c:v>15.8</c:v>
                </c:pt>
                <c:pt idx="22">
                  <c:v>15.8</c:v>
                </c:pt>
                <c:pt idx="23">
                  <c:v>16.3</c:v>
                </c:pt>
                <c:pt idx="24">
                  <c:v>16.6</c:v>
                </c:pt>
                <c:pt idx="25">
                  <c:v>15.9</c:v>
                </c:pt>
                <c:pt idx="26">
                  <c:v>5.55</c:v>
                </c:pt>
                <c:pt idx="27">
                  <c:v>3.5</c:v>
                </c:pt>
                <c:pt idx="28">
                  <c:v>2.88</c:v>
                </c:pt>
                <c:pt idx="29">
                  <c:v>2.24</c:v>
                </c:pt>
                <c:pt idx="30">
                  <c:v>1.57</c:v>
                </c:pt>
                <c:pt idx="31">
                  <c:v>1.91</c:v>
                </c:pt>
                <c:pt idx="32">
                  <c:v>1.68</c:v>
                </c:pt>
                <c:pt idx="33">
                  <c:v>1.04</c:v>
                </c:pt>
                <c:pt idx="34">
                  <c:v>1.14</c:v>
                </c:pt>
                <c:pt idx="35">
                  <c:v>1.48</c:v>
                </c:pt>
                <c:pt idx="36">
                  <c:v>1.05</c:v>
                </c:pt>
                <c:pt idx="37">
                  <c:v>0.153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'InPQW transient'!$D$2</c:f>
              <c:strCache>
                <c:ptCount val="1"/>
                <c:pt idx="0">
                  <c:v>InPsm</c:v>
                </c:pt>
              </c:strCache>
            </c:strRef>
          </c:tx>
          <c:xVal>
            <c:numRef>
              <c:f>'InPQW transient'!$A$4:$A$41</c:f>
              <c:numCache>
                <c:formatCode>0.00E+00</c:formatCode>
                <c:ptCount val="38"/>
                <c:pt idx="0">
                  <c:v>1.0E-6</c:v>
                </c:pt>
                <c:pt idx="1">
                  <c:v>2.0E-6</c:v>
                </c:pt>
                <c:pt idx="2">
                  <c:v>3.0E-6</c:v>
                </c:pt>
                <c:pt idx="3">
                  <c:v>4.0E-6</c:v>
                </c:pt>
                <c:pt idx="4">
                  <c:v>5.0E-6</c:v>
                </c:pt>
                <c:pt idx="5">
                  <c:v>6.0E-6</c:v>
                </c:pt>
                <c:pt idx="6">
                  <c:v>7.0E-6</c:v>
                </c:pt>
                <c:pt idx="7">
                  <c:v>8.0E-6</c:v>
                </c:pt>
                <c:pt idx="8">
                  <c:v>9.0E-6</c:v>
                </c:pt>
                <c:pt idx="9">
                  <c:v>1.0E-5</c:v>
                </c:pt>
                <c:pt idx="10">
                  <c:v>1.1E-5</c:v>
                </c:pt>
                <c:pt idx="11">
                  <c:v>1.2E-5</c:v>
                </c:pt>
                <c:pt idx="12">
                  <c:v>1.3E-5</c:v>
                </c:pt>
                <c:pt idx="13">
                  <c:v>1.4E-5</c:v>
                </c:pt>
                <c:pt idx="14">
                  <c:v>1.5E-5</c:v>
                </c:pt>
                <c:pt idx="15">
                  <c:v>1.6E-5</c:v>
                </c:pt>
                <c:pt idx="16">
                  <c:v>1.7E-5</c:v>
                </c:pt>
                <c:pt idx="17">
                  <c:v>1.8E-5</c:v>
                </c:pt>
                <c:pt idx="18">
                  <c:v>1.9E-5</c:v>
                </c:pt>
                <c:pt idx="19">
                  <c:v>2.0E-5</c:v>
                </c:pt>
                <c:pt idx="20">
                  <c:v>2.5E-5</c:v>
                </c:pt>
                <c:pt idx="21">
                  <c:v>3.0E-5</c:v>
                </c:pt>
                <c:pt idx="22">
                  <c:v>3.5E-5</c:v>
                </c:pt>
                <c:pt idx="23">
                  <c:v>4.0E-5</c:v>
                </c:pt>
                <c:pt idx="24">
                  <c:v>4.5E-5</c:v>
                </c:pt>
                <c:pt idx="25">
                  <c:v>5.0E-5</c:v>
                </c:pt>
                <c:pt idx="26">
                  <c:v>5.5E-5</c:v>
                </c:pt>
                <c:pt idx="27">
                  <c:v>6.0E-5</c:v>
                </c:pt>
                <c:pt idx="28">
                  <c:v>6.5E-5</c:v>
                </c:pt>
                <c:pt idx="29">
                  <c:v>7.0E-5</c:v>
                </c:pt>
                <c:pt idx="30">
                  <c:v>7.5E-5</c:v>
                </c:pt>
                <c:pt idx="31">
                  <c:v>8.0E-5</c:v>
                </c:pt>
                <c:pt idx="32">
                  <c:v>8.5E-5</c:v>
                </c:pt>
                <c:pt idx="33">
                  <c:v>9.0E-5</c:v>
                </c:pt>
                <c:pt idx="34">
                  <c:v>9.5E-5</c:v>
                </c:pt>
                <c:pt idx="35">
                  <c:v>0.0001</c:v>
                </c:pt>
                <c:pt idx="36">
                  <c:v>0.000105</c:v>
                </c:pt>
                <c:pt idx="37">
                  <c:v>0.00011</c:v>
                </c:pt>
              </c:numCache>
            </c:numRef>
          </c:xVal>
          <c:yVal>
            <c:numRef>
              <c:f>'InPQW transient'!$D$4:$D$41</c:f>
              <c:numCache>
                <c:formatCode>General</c:formatCode>
                <c:ptCount val="38"/>
                <c:pt idx="0">
                  <c:v>-0.0419</c:v>
                </c:pt>
                <c:pt idx="1">
                  <c:v>0.0677</c:v>
                </c:pt>
                <c:pt idx="2">
                  <c:v>0.103</c:v>
                </c:pt>
                <c:pt idx="3">
                  <c:v>0.323</c:v>
                </c:pt>
                <c:pt idx="4">
                  <c:v>0.744</c:v>
                </c:pt>
                <c:pt idx="5">
                  <c:v>1.09</c:v>
                </c:pt>
                <c:pt idx="6">
                  <c:v>1.4</c:v>
                </c:pt>
                <c:pt idx="7">
                  <c:v>1.83</c:v>
                </c:pt>
                <c:pt idx="8">
                  <c:v>2.02</c:v>
                </c:pt>
                <c:pt idx="9">
                  <c:v>2.3</c:v>
                </c:pt>
                <c:pt idx="10">
                  <c:v>2.58</c:v>
                </c:pt>
                <c:pt idx="11">
                  <c:v>2.74</c:v>
                </c:pt>
                <c:pt idx="12">
                  <c:v>2.97</c:v>
                </c:pt>
                <c:pt idx="13">
                  <c:v>3.1</c:v>
                </c:pt>
                <c:pt idx="14">
                  <c:v>3.29</c:v>
                </c:pt>
                <c:pt idx="15">
                  <c:v>3.53</c:v>
                </c:pt>
                <c:pt idx="16">
                  <c:v>3.65</c:v>
                </c:pt>
                <c:pt idx="17">
                  <c:v>3.8</c:v>
                </c:pt>
                <c:pt idx="18">
                  <c:v>3.93</c:v>
                </c:pt>
                <c:pt idx="19">
                  <c:v>4.05</c:v>
                </c:pt>
                <c:pt idx="20">
                  <c:v>4.54</c:v>
                </c:pt>
                <c:pt idx="21">
                  <c:v>4.83</c:v>
                </c:pt>
                <c:pt idx="22">
                  <c:v>5.13</c:v>
                </c:pt>
                <c:pt idx="23">
                  <c:v>5.42</c:v>
                </c:pt>
                <c:pt idx="24">
                  <c:v>5.819999999999998</c:v>
                </c:pt>
                <c:pt idx="25">
                  <c:v>5.83</c:v>
                </c:pt>
                <c:pt idx="26">
                  <c:v>4.88</c:v>
                </c:pt>
                <c:pt idx="27">
                  <c:v>3.55</c:v>
                </c:pt>
                <c:pt idx="28">
                  <c:v>2.73</c:v>
                </c:pt>
                <c:pt idx="29">
                  <c:v>2.25</c:v>
                </c:pt>
                <c:pt idx="30">
                  <c:v>1.91</c:v>
                </c:pt>
                <c:pt idx="31">
                  <c:v>1.51</c:v>
                </c:pt>
                <c:pt idx="32">
                  <c:v>1.36</c:v>
                </c:pt>
                <c:pt idx="33">
                  <c:v>1.19</c:v>
                </c:pt>
                <c:pt idx="34">
                  <c:v>1.03</c:v>
                </c:pt>
                <c:pt idx="35">
                  <c:v>0.916</c:v>
                </c:pt>
                <c:pt idx="36">
                  <c:v>0.704</c:v>
                </c:pt>
                <c:pt idx="37">
                  <c:v>0.72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'InPQW transient'!$E$2</c:f>
              <c:strCache>
                <c:ptCount val="1"/>
                <c:pt idx="0">
                  <c:v>InPxsm</c:v>
                </c:pt>
              </c:strCache>
            </c:strRef>
          </c:tx>
          <c:xVal>
            <c:numRef>
              <c:f>'InPQW transient'!$A$4:$A$41</c:f>
              <c:numCache>
                <c:formatCode>0.00E+00</c:formatCode>
                <c:ptCount val="38"/>
                <c:pt idx="0">
                  <c:v>1.0E-6</c:v>
                </c:pt>
                <c:pt idx="1">
                  <c:v>2.0E-6</c:v>
                </c:pt>
                <c:pt idx="2">
                  <c:v>3.0E-6</c:v>
                </c:pt>
                <c:pt idx="3">
                  <c:v>4.0E-6</c:v>
                </c:pt>
                <c:pt idx="4">
                  <c:v>5.0E-6</c:v>
                </c:pt>
                <c:pt idx="5">
                  <c:v>6.0E-6</c:v>
                </c:pt>
                <c:pt idx="6">
                  <c:v>7.0E-6</c:v>
                </c:pt>
                <c:pt idx="7">
                  <c:v>8.0E-6</c:v>
                </c:pt>
                <c:pt idx="8">
                  <c:v>9.0E-6</c:v>
                </c:pt>
                <c:pt idx="9">
                  <c:v>1.0E-5</c:v>
                </c:pt>
                <c:pt idx="10">
                  <c:v>1.1E-5</c:v>
                </c:pt>
                <c:pt idx="11">
                  <c:v>1.2E-5</c:v>
                </c:pt>
                <c:pt idx="12">
                  <c:v>1.3E-5</c:v>
                </c:pt>
                <c:pt idx="13">
                  <c:v>1.4E-5</c:v>
                </c:pt>
                <c:pt idx="14">
                  <c:v>1.5E-5</c:v>
                </c:pt>
                <c:pt idx="15">
                  <c:v>1.6E-5</c:v>
                </c:pt>
                <c:pt idx="16">
                  <c:v>1.7E-5</c:v>
                </c:pt>
                <c:pt idx="17">
                  <c:v>1.8E-5</c:v>
                </c:pt>
                <c:pt idx="18">
                  <c:v>1.9E-5</c:v>
                </c:pt>
                <c:pt idx="19">
                  <c:v>2.0E-5</c:v>
                </c:pt>
                <c:pt idx="20">
                  <c:v>2.5E-5</c:v>
                </c:pt>
                <c:pt idx="21">
                  <c:v>3.0E-5</c:v>
                </c:pt>
                <c:pt idx="22">
                  <c:v>3.5E-5</c:v>
                </c:pt>
                <c:pt idx="23">
                  <c:v>4.0E-5</c:v>
                </c:pt>
                <c:pt idx="24">
                  <c:v>4.5E-5</c:v>
                </c:pt>
                <c:pt idx="25">
                  <c:v>5.0E-5</c:v>
                </c:pt>
                <c:pt idx="26">
                  <c:v>5.5E-5</c:v>
                </c:pt>
                <c:pt idx="27">
                  <c:v>6.0E-5</c:v>
                </c:pt>
                <c:pt idx="28">
                  <c:v>6.5E-5</c:v>
                </c:pt>
                <c:pt idx="29">
                  <c:v>7.0E-5</c:v>
                </c:pt>
                <c:pt idx="30">
                  <c:v>7.5E-5</c:v>
                </c:pt>
                <c:pt idx="31">
                  <c:v>8.0E-5</c:v>
                </c:pt>
                <c:pt idx="32">
                  <c:v>8.5E-5</c:v>
                </c:pt>
                <c:pt idx="33">
                  <c:v>9.0E-5</c:v>
                </c:pt>
                <c:pt idx="34">
                  <c:v>9.5E-5</c:v>
                </c:pt>
                <c:pt idx="35">
                  <c:v>0.0001</c:v>
                </c:pt>
                <c:pt idx="36">
                  <c:v>0.000105</c:v>
                </c:pt>
                <c:pt idx="37">
                  <c:v>0.00011</c:v>
                </c:pt>
              </c:numCache>
            </c:numRef>
          </c:xVal>
          <c:yVal>
            <c:numRef>
              <c:f>'InPQW transient'!$E$4:$E$41</c:f>
              <c:numCache>
                <c:formatCode>General</c:formatCode>
                <c:ptCount val="38"/>
                <c:pt idx="0">
                  <c:v>-0.101</c:v>
                </c:pt>
                <c:pt idx="1">
                  <c:v>0.338</c:v>
                </c:pt>
                <c:pt idx="2">
                  <c:v>0.432</c:v>
                </c:pt>
                <c:pt idx="3">
                  <c:v>0.892</c:v>
                </c:pt>
                <c:pt idx="4">
                  <c:v>1.6</c:v>
                </c:pt>
                <c:pt idx="5">
                  <c:v>2.11</c:v>
                </c:pt>
                <c:pt idx="6">
                  <c:v>2.38</c:v>
                </c:pt>
                <c:pt idx="7">
                  <c:v>3.08</c:v>
                </c:pt>
                <c:pt idx="8">
                  <c:v>3.4</c:v>
                </c:pt>
                <c:pt idx="9">
                  <c:v>3.7</c:v>
                </c:pt>
                <c:pt idx="10">
                  <c:v>4.21</c:v>
                </c:pt>
                <c:pt idx="11">
                  <c:v>4.04</c:v>
                </c:pt>
                <c:pt idx="12">
                  <c:v>4.71</c:v>
                </c:pt>
                <c:pt idx="13">
                  <c:v>4.63</c:v>
                </c:pt>
                <c:pt idx="14">
                  <c:v>4.98</c:v>
                </c:pt>
                <c:pt idx="15">
                  <c:v>5.13</c:v>
                </c:pt>
                <c:pt idx="16">
                  <c:v>5.29</c:v>
                </c:pt>
                <c:pt idx="17">
                  <c:v>5.319999999999998</c:v>
                </c:pt>
                <c:pt idx="18">
                  <c:v>5.45</c:v>
                </c:pt>
                <c:pt idx="19">
                  <c:v>5.76</c:v>
                </c:pt>
                <c:pt idx="20">
                  <c:v>6.51</c:v>
                </c:pt>
                <c:pt idx="21">
                  <c:v>6.64</c:v>
                </c:pt>
                <c:pt idx="22">
                  <c:v>7.149999999999999</c:v>
                </c:pt>
                <c:pt idx="23">
                  <c:v>7.27</c:v>
                </c:pt>
                <c:pt idx="24">
                  <c:v>7.78</c:v>
                </c:pt>
                <c:pt idx="25">
                  <c:v>7.73</c:v>
                </c:pt>
                <c:pt idx="26">
                  <c:v>6.0</c:v>
                </c:pt>
                <c:pt idx="27">
                  <c:v>3.93</c:v>
                </c:pt>
                <c:pt idx="28">
                  <c:v>3.1</c:v>
                </c:pt>
                <c:pt idx="29">
                  <c:v>2.52</c:v>
                </c:pt>
                <c:pt idx="30">
                  <c:v>2.17</c:v>
                </c:pt>
                <c:pt idx="31">
                  <c:v>1.86</c:v>
                </c:pt>
                <c:pt idx="32">
                  <c:v>1.37</c:v>
                </c:pt>
                <c:pt idx="33">
                  <c:v>1.27</c:v>
                </c:pt>
                <c:pt idx="34">
                  <c:v>1.37</c:v>
                </c:pt>
                <c:pt idx="35">
                  <c:v>1.04</c:v>
                </c:pt>
                <c:pt idx="36">
                  <c:v>0.638</c:v>
                </c:pt>
                <c:pt idx="37">
                  <c:v>0.88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1631304"/>
        <c:axId val="-2061628216"/>
      </c:scatterChart>
      <c:valAx>
        <c:axId val="-2061631304"/>
        <c:scaling>
          <c:logBase val="10.0"/>
          <c:orientation val="minMax"/>
          <c:max val="0.0001"/>
          <c:min val="1.0E-6"/>
        </c:scaling>
        <c:delete val="0"/>
        <c:axPos val="b"/>
        <c:majorGridlines/>
        <c:minorGridlines/>
        <c:numFmt formatCode="0.E+00" sourceLinked="0"/>
        <c:majorTickMark val="out"/>
        <c:minorTickMark val="in"/>
        <c:tickLblPos val="nextTo"/>
        <c:crossAx val="-2061628216"/>
        <c:crosses val="autoZero"/>
        <c:crossBetween val="midCat"/>
      </c:valAx>
      <c:valAx>
        <c:axId val="-2061628216"/>
        <c:scaling>
          <c:orientation val="minMax"/>
          <c:min val="0.0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-2061631304"/>
        <c:crossesAt val="1.0E-20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  <a:effectLst>
      <a:outerShdw blurRad="63500" sx="102000" sy="102000" algn="ctr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2"/>
          <c:order val="1"/>
          <c:spPr>
            <a:ln>
              <a:noFill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  <a:effectLst/>
            </c:spPr>
          </c:marker>
          <c:xVal>
            <c:numRef>
              <c:f>Sheet1!$G$20:$I$20</c:f>
              <c:numCache>
                <c:formatCode>General</c:formatCode>
                <c:ptCount val="3"/>
                <c:pt idx="0">
                  <c:v>470.0</c:v>
                </c:pt>
                <c:pt idx="1">
                  <c:v>530.0</c:v>
                </c:pt>
                <c:pt idx="2">
                  <c:v>780.0</c:v>
                </c:pt>
              </c:numCache>
            </c:numRef>
          </c:xVal>
          <c:yVal>
            <c:numRef>
              <c:f>Sheet1!$G$22:$I$22</c:f>
              <c:numCache>
                <c:formatCode>General</c:formatCode>
                <c:ptCount val="3"/>
                <c:pt idx="0">
                  <c:v>0.000188</c:v>
                </c:pt>
                <c:pt idx="1">
                  <c:v>0.000156</c:v>
                </c:pt>
                <c:pt idx="2">
                  <c:v>6.33E-5</c:v>
                </c:pt>
              </c:numCache>
            </c:numRef>
          </c:yVal>
          <c:smooth val="0"/>
        </c:ser>
        <c:ser>
          <c:idx val="3"/>
          <c:order val="2"/>
          <c:spPr>
            <a:ln>
              <a:noFill/>
            </a:ln>
          </c:spPr>
          <c:marker>
            <c:symbol val="dash"/>
            <c:size val="7"/>
            <c:spPr>
              <a:ln>
                <a:solidFill>
                  <a:srgbClr val="FF0000"/>
                </a:solidFill>
              </a:ln>
            </c:spPr>
          </c:marker>
          <c:xVal>
            <c:numRef>
              <c:f>Sheet1!$G$20:$I$20</c:f>
              <c:numCache>
                <c:formatCode>General</c:formatCode>
                <c:ptCount val="3"/>
                <c:pt idx="0">
                  <c:v>470.0</c:v>
                </c:pt>
                <c:pt idx="1">
                  <c:v>530.0</c:v>
                </c:pt>
                <c:pt idx="2">
                  <c:v>780.0</c:v>
                </c:pt>
              </c:numCache>
            </c:numRef>
          </c:xVal>
          <c:yVal>
            <c:numRef>
              <c:f>Sheet1!$G$24:$I$24</c:f>
              <c:numCache>
                <c:formatCode>General</c:formatCode>
                <c:ptCount val="3"/>
                <c:pt idx="0">
                  <c:v>0.000191495</c:v>
                </c:pt>
                <c:pt idx="1">
                  <c:v>0.000161895</c:v>
                </c:pt>
                <c:pt idx="2">
                  <c:v>8.43000000000001E-5</c:v>
                </c:pt>
              </c:numCache>
            </c:numRef>
          </c:yVal>
          <c:smooth val="0"/>
        </c:ser>
        <c:ser>
          <c:idx val="0"/>
          <c:order val="0"/>
          <c:spPr>
            <a:ln>
              <a:noFill/>
            </a:ln>
          </c:spPr>
          <c:marker>
            <c:symbol val="dash"/>
            <c:size val="7"/>
            <c:spPr>
              <a:ln>
                <a:solidFill>
                  <a:srgbClr val="FF0000"/>
                </a:solidFill>
              </a:ln>
            </c:spPr>
          </c:marker>
          <c:xVal>
            <c:numRef>
              <c:f>Sheet1!$G$20:$I$20</c:f>
              <c:numCache>
                <c:formatCode>General</c:formatCode>
                <c:ptCount val="3"/>
                <c:pt idx="0">
                  <c:v>470.0</c:v>
                </c:pt>
                <c:pt idx="1">
                  <c:v>530.0</c:v>
                </c:pt>
                <c:pt idx="2">
                  <c:v>780.0</c:v>
                </c:pt>
              </c:numCache>
            </c:numRef>
          </c:xVal>
          <c:yVal>
            <c:numRef>
              <c:f>Sheet1!$G$25:$I$25</c:f>
              <c:numCache>
                <c:formatCode>General</c:formatCode>
                <c:ptCount val="3"/>
                <c:pt idx="0">
                  <c:v>0.000184505</c:v>
                </c:pt>
                <c:pt idx="1">
                  <c:v>0.000150105</c:v>
                </c:pt>
                <c:pt idx="2">
                  <c:v>4.23E-5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1599880"/>
        <c:axId val="-2061592728"/>
      </c:scatterChart>
      <c:valAx>
        <c:axId val="-2061599880"/>
        <c:scaling>
          <c:orientation val="minMax"/>
          <c:min val="400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Wave length of LED [nm]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crossAx val="-2061592728"/>
        <c:crosses val="autoZero"/>
        <c:crossBetween val="midCat"/>
      </c:valAx>
      <c:valAx>
        <c:axId val="-20615927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Cth</a:t>
                </a:r>
                <a:r>
                  <a:rPr lang="en-US" dirty="0"/>
                  <a:t> </a:t>
                </a:r>
                <a:r>
                  <a:rPr lang="en-US" dirty="0" smtClean="0"/>
                  <a:t>[1/K]</a:t>
                </a:r>
                <a:endParaRPr lang="en-US" dirty="0"/>
              </a:p>
            </c:rich>
          </c:tx>
          <c:layout/>
          <c:overlay val="0"/>
        </c:title>
        <c:numFmt formatCode="0.0E+00" sourceLinked="0"/>
        <c:majorTickMark val="out"/>
        <c:minorTickMark val="in"/>
        <c:tickLblPos val="nextTo"/>
        <c:crossAx val="-206159988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image" Target="../media/image8.wmf"/><Relationship Id="rId3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Relationship Id="rId3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B5BD8-6EC6-CE4A-B476-72CFF5E85B1A}" type="datetime1">
              <a:rPr lang="en-US" smtClean="0"/>
              <a:t>11/25/13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5159D-E9D0-6743-96CA-58370D047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591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1899A-3AE9-9047-AA5B-DBC48847FE67}" type="datetime1">
              <a:rPr lang="en-US" smtClean="0"/>
              <a:t>11/25/13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04237-6412-41BA-9F91-FC57435A6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71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04237-6412-41BA-9F91-FC57435A61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5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1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69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J:\Data\NS_viachange_5v_470nm.jpg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27047" r="21443" b="59642"/>
          <a:stretch/>
        </p:blipFill>
        <p:spPr bwMode="auto">
          <a:xfrm>
            <a:off x="0" y="6230080"/>
            <a:ext cx="9144000" cy="6279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700" y="63309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6691" y="6439085"/>
            <a:ext cx="471546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3901CCA-93A5-4C5F-9845-4B7768C7422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76200"/>
            <a:ext cx="212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4800" y="6356350"/>
            <a:ext cx="34798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4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269" y="227866"/>
            <a:ext cx="6784041" cy="90870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7037" y="6397463"/>
            <a:ext cx="2133600" cy="365125"/>
          </a:xfrm>
        </p:spPr>
        <p:txBody>
          <a:bodyPr/>
          <a:lstStyle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3901CCA-93A5-4C5F-9845-4B7768C74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6333" y="6397463"/>
            <a:ext cx="5418667" cy="365125"/>
          </a:xfrm>
        </p:spPr>
        <p:txBody>
          <a:bodyPr/>
          <a:lstStyle>
            <a:lvl1pPr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SEMICON JAPAN 2013 - MICROSANJ</a:t>
            </a:r>
            <a:endParaRPr lang="en-US" dirty="0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98" y="-8464"/>
            <a:ext cx="21209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46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71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8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0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3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3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J:\Data\NS_viachange_5v_470nm.jpg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27047" r="21443" b="59642"/>
          <a:stretch/>
        </p:blipFill>
        <p:spPr bwMode="auto">
          <a:xfrm>
            <a:off x="0" y="6230080"/>
            <a:ext cx="9144000" cy="62792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30500" y="6356350"/>
            <a:ext cx="368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SEMICON JAPAN 2013 - MICROSANJ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01CCA-93A5-4C5F-9845-4B7768C742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C:\Users\Microsanj\AppData\Local\Microsoft\Windows\Temporary Internet Files\Content.Outlook\1GAIPF7C\expo poster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3"/>
          <a:stretch/>
        </p:blipFill>
        <p:spPr bwMode="auto">
          <a:xfrm>
            <a:off x="0" y="0"/>
            <a:ext cx="9144000" cy="142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11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kaz@microsanj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6.wmf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1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hyperlink" Target="Paper_35252_presentation_2244_0%20-%20mov1%20latch%20up.avi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6" Type="http://schemas.openxmlformats.org/officeDocument/2006/relationships/oleObject" Target="../embeddings/Microsoft_Equation4.bin"/><Relationship Id="rId7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hyperlink" Target="Paper_35252_presentation_2245_0%20-%20mov2%20multolayer.avi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jpeg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jpeg"/><Relationship Id="rId7" Type="http://schemas.openxmlformats.org/officeDocument/2006/relationships/hyperlink" Target="http://www1.eere.energy.gov/solar/sunshot/pv_high_efficiency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chart" Target="../charts/char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wmf"/><Relationship Id="rId7" Type="http://schemas.openxmlformats.org/officeDocument/2006/relationships/image" Target="../media/image10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1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1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crosanj.com/news-and-papers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.wmf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" y="2655368"/>
            <a:ext cx="8798560" cy="1470025"/>
          </a:xfrm>
        </p:spPr>
        <p:txBody>
          <a:bodyPr>
            <a:noAutofit/>
          </a:bodyPr>
          <a:lstStyle/>
          <a:p>
            <a:r>
              <a:rPr lang="en-US" sz="3200" b="1" dirty="0"/>
              <a:t>Device level thermal characterization for </a:t>
            </a:r>
            <a:r>
              <a:rPr lang="en-US" sz="3200" b="1" dirty="0" smtClean="0"/>
              <a:t>electronic and photonics devices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2396" y="4180686"/>
            <a:ext cx="6946490" cy="1752600"/>
          </a:xfrm>
        </p:spPr>
        <p:txBody>
          <a:bodyPr>
            <a:noAutofit/>
          </a:bodyPr>
          <a:lstStyle/>
          <a:p>
            <a:pPr marL="26988"/>
            <a:r>
              <a:rPr lang="en-US" sz="2400" b="1" dirty="0" smtClean="0">
                <a:solidFill>
                  <a:srgbClr val="483229"/>
                </a:solidFill>
                <a:latin typeface="Arial" pitchFamily="34" charset="0"/>
                <a:cs typeface="Arial" pitchFamily="34" charset="0"/>
              </a:rPr>
              <a:t>Dr. Mo Shakouri</a:t>
            </a:r>
          </a:p>
          <a:p>
            <a:pPr marL="26988"/>
            <a:r>
              <a:rPr lang="en-US" sz="2400" b="1" dirty="0" smtClean="0">
                <a:solidFill>
                  <a:srgbClr val="483229"/>
                </a:solidFill>
                <a:latin typeface="Arial" pitchFamily="34" charset="0"/>
                <a:cs typeface="Arial" pitchFamily="34" charset="0"/>
              </a:rPr>
              <a:t>Chairman</a:t>
            </a:r>
            <a:endParaRPr lang="en-US" sz="2400" b="1" dirty="0" smtClean="0">
              <a:solidFill>
                <a:srgbClr val="483229"/>
              </a:solidFill>
              <a:latin typeface="Arial" pitchFamily="34" charset="0"/>
              <a:cs typeface="Arial" pitchFamily="34" charset="0"/>
            </a:endParaRPr>
          </a:p>
          <a:p>
            <a:pPr marL="26988"/>
            <a:r>
              <a:rPr lang="en-US" sz="2000" b="1" dirty="0" smtClean="0">
                <a:solidFill>
                  <a:srgbClr val="483229"/>
                </a:solidFill>
                <a:latin typeface="Arial" pitchFamily="34" charset="0"/>
                <a:cs typeface="Arial" pitchFamily="34" charset="0"/>
              </a:rPr>
              <a:t>Microsanj</a:t>
            </a:r>
            <a:r>
              <a:rPr lang="en-US" sz="2000" b="1" dirty="0" smtClean="0">
                <a:solidFill>
                  <a:srgbClr val="483229"/>
                </a:solidFill>
                <a:latin typeface="Arial" pitchFamily="34" charset="0"/>
                <a:cs typeface="Arial" pitchFamily="34" charset="0"/>
              </a:rPr>
              <a:t>, LLC., </a:t>
            </a:r>
            <a:r>
              <a:rPr lang="en-US" sz="2000" b="1" dirty="0" smtClean="0">
                <a:solidFill>
                  <a:srgbClr val="483229"/>
                </a:solidFill>
                <a:latin typeface="Arial" pitchFamily="34" charset="0"/>
                <a:cs typeface="Arial" pitchFamily="34" charset="0"/>
              </a:rPr>
              <a:t>Silicon Valley USA</a:t>
            </a:r>
            <a:endParaRPr lang="en-US" sz="2000" b="1" dirty="0" smtClean="0">
              <a:solidFill>
                <a:srgbClr val="483229"/>
              </a:solidFill>
              <a:latin typeface="Arial" pitchFamily="34" charset="0"/>
              <a:cs typeface="Arial" pitchFamily="34" charset="0"/>
            </a:endParaRPr>
          </a:p>
          <a:p>
            <a:pPr marL="484188" indent="-457200">
              <a:buAutoNum type="arabicPeriod"/>
            </a:pPr>
            <a:endParaRPr lang="en-US" sz="2000" b="1" dirty="0">
              <a:solidFill>
                <a:srgbClr val="48322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3902" y="5586481"/>
            <a:ext cx="27150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2"/>
              </a:rPr>
              <a:t>info@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2"/>
              </a:rPr>
              <a:t>microsanj.com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9" y="296145"/>
            <a:ext cx="8323110" cy="838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Defects and signature of potential failure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5438" y="3907910"/>
            <a:ext cx="7694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Transient irregular timing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- potential of logic/operation failure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95438" y="2502530"/>
            <a:ext cx="6939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Thermal foot print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irregular local energy spot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10880" y="3222598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Arrhenius's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law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425698"/>
              </p:ext>
            </p:extLst>
          </p:nvPr>
        </p:nvGraphicFramePr>
        <p:xfrm>
          <a:off x="1414463" y="3194050"/>
          <a:ext cx="26511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Equation" r:id="rId3" imgW="1473120" imgH="253800" progId="Equation.3">
                  <p:embed/>
                </p:oleObj>
              </mc:Choice>
              <mc:Fallback>
                <p:oleObj name="Equation" r:id="rId3" imgW="14731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3194050"/>
                        <a:ext cx="26511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95438" y="1179448"/>
            <a:ext cx="6660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Emission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– sign of high density of electron collisions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438" y="1840989"/>
            <a:ext cx="7354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Thermal hotspot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– location of potential long-term reliability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438" y="4751738"/>
            <a:ext cx="7988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Near Infrared (NIR) wavelength provide a capability of both thermal signal and emission simultaneously.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13000" y="5434975"/>
            <a:ext cx="5540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LED options: 1050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1200, 1300, and 1500 nm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40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Resolution and sensitivity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612103"/>
              </p:ext>
            </p:extLst>
          </p:nvPr>
        </p:nvGraphicFramePr>
        <p:xfrm>
          <a:off x="1182689" y="1536700"/>
          <a:ext cx="1258170" cy="39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4" name="Equation" r:id="rId3" imgW="723600" imgH="228600" progId="Equation.3">
                  <p:embed/>
                </p:oleObj>
              </mc:Choice>
              <mc:Fallback>
                <p:oleObj name="Equation" r:id="rId3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9" y="1536700"/>
                        <a:ext cx="1258170" cy="3989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91496" y="1155739"/>
            <a:ext cx="2039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Temperature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496" y="2033994"/>
            <a:ext cx="2848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Spatial resolution 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710537"/>
              </p:ext>
            </p:extLst>
          </p:nvPr>
        </p:nvGraphicFramePr>
        <p:xfrm>
          <a:off x="1155701" y="2323234"/>
          <a:ext cx="1543254" cy="74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5" name="Equation" r:id="rId5" imgW="888840" imgH="431640" progId="Equation.3">
                  <p:embed/>
                </p:oleObj>
              </mc:Choice>
              <mc:Fallback>
                <p:oleObj name="Equation" r:id="rId5" imgW="888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1" y="2323234"/>
                        <a:ext cx="1543254" cy="7490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454956" y="3140842"/>
            <a:ext cx="1175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GB" sz="2000" b="1" i="1" dirty="0">
                <a:latin typeface="Symbol" pitchFamily="18" charset="2"/>
                <a:cs typeface="Times New Roman" pitchFamily="18" charset="0"/>
              </a:rPr>
              <a:t>l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/2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7706" y="203399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Visible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wavelengths, 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250-300 nm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NIR 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500 nm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1496" y="3500946"/>
            <a:ext cx="2468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Time resolution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055661"/>
              </p:ext>
            </p:extLst>
          </p:nvPr>
        </p:nvGraphicFramePr>
        <p:xfrm>
          <a:off x="1200151" y="3925021"/>
          <a:ext cx="14442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6" name="Equation" r:id="rId7" imgW="812520" imgH="406080" progId="Equation.3">
                  <p:embed/>
                </p:oleObj>
              </mc:Choice>
              <mc:Fallback>
                <p:oleObj name="Equation" r:id="rId7" imgW="81252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1" y="3925021"/>
                        <a:ext cx="1444287" cy="7207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724228" y="5304462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Emission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66146" y="5304462"/>
            <a:ext cx="46362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InGaAs uncooled camera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effective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sensitivity of one pixel for emission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~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mW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/mm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7706" y="1155739"/>
            <a:ext cx="5084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:  number of averaging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due to the weak signal (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baseline="-25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~ 10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order)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1980" y="3500946"/>
            <a:ext cx="509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 scaling smaller, time resolution must be smaller due to thermal diffusion.</a:t>
            </a:r>
          </a:p>
          <a:p>
            <a:r>
              <a:rPr lang="en-US" sz="2000" b="1" dirty="0" err="1" smtClean="0">
                <a:latin typeface="Symbol" pitchFamily="18" charset="2"/>
                <a:cs typeface="Arial" pitchFamily="34" charset="0"/>
              </a:rPr>
              <a:t>D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100ns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for our setup.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5976" y="4548713"/>
            <a:ext cx="3410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(for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1%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error in temperature)</a:t>
            </a: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1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58" y="-72877"/>
            <a:ext cx="6787257" cy="671347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Transient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thermal/emission imaging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7133" y="530987"/>
            <a:ext cx="8532173" cy="5981413"/>
            <a:chOff x="346333" y="721895"/>
            <a:chExt cx="8980093" cy="6296225"/>
          </a:xfrm>
        </p:grpSpPr>
        <p:graphicFrame>
          <p:nvGraphicFramePr>
            <p:cNvPr id="9" name="Group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61778281"/>
                </p:ext>
              </p:extLst>
            </p:nvPr>
          </p:nvGraphicFramePr>
          <p:xfrm>
            <a:off x="362368" y="721895"/>
            <a:ext cx="8964058" cy="6296225"/>
          </p:xfrm>
          <a:graphic>
            <a:graphicData uri="http://schemas.openxmlformats.org/drawingml/2006/table">
              <a:tbl>
                <a:tblPr/>
                <a:tblGrid>
                  <a:gridCol w="2173288"/>
                  <a:gridCol w="852487"/>
                  <a:gridCol w="900113"/>
                  <a:gridCol w="908050"/>
                  <a:gridCol w="947737"/>
                  <a:gridCol w="2735263"/>
                </a:tblGrid>
                <a:tr h="399665">
                  <a:tc rowSpan="2"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Method</a:t>
                        </a:r>
                        <a:endPara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99"/>
                      </a:solidFill>
                    </a:tcPr>
                  </a:tc>
                  <a:tc gridSpan="3"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Resolution</a:t>
                        </a:r>
                        <a:endPara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99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rowSpan="2"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1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Imag-ing</a:t>
                        </a:r>
                        <a:r>
                          <a:rPr kumimoji="0" 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?</a:t>
                        </a:r>
                        <a:endPara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99"/>
                      </a:solidFill>
                    </a:tcPr>
                  </a:tc>
                  <a:tc rowSpan="2"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20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Notes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99"/>
                      </a:solidFill>
                    </a:tcPr>
                  </a:tc>
                </a:tr>
                <a:tr h="328613">
                  <a:tc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x(</a:t>
                        </a: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m)</a:t>
                        </a:r>
                        <a:endPara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9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T (K)</a:t>
                        </a:r>
                        <a:endPara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9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t (sec)</a:t>
                        </a:r>
                        <a:endPara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99"/>
                      </a:solidFill>
                    </a:tcPr>
                  </a:tc>
                  <a:tc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</a:tr>
                <a:tr h="347663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Symbol" pitchFamily="18" charset="2"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 Thermocouple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50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0.01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0.1-10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No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Contact method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</a:tr>
                <a:tr h="494704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IR Thermography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3-10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0.02-1 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1</a:t>
                        </a: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Yes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Emissivity dependent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</a:tr>
                <a:tr h="428367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Lock-in </a:t>
                        </a:r>
                        <a:r>
                          <a:rPr kumimoji="0" lang="en-US" sz="1800" b="1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Thermog</a:t>
                        </a: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.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3-10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1</a:t>
                        </a: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NA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Yes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Need cycling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574675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Liquid Crystal Thermography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2-5 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0.5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100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Yes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Only near phase transition (aging issues)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</a:tr>
                <a:tr h="441325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984807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Thermo-reflectance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984807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0.3-0.5 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984807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0.08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984807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800p- 0.1</a:t>
                        </a: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984807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984807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Yes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84807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984807"/>
                            </a:solidFill>
                            <a:effectLst/>
                            <a:latin typeface="Arial" pitchFamily="34" charset="0"/>
                          </a:rPr>
                          <a:t>Need cycling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</a:tr>
                <a:tr h="488950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Optical scanning</a:t>
                        </a:r>
                      </a:p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Interferometry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0.5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100</a:t>
                        </a: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6n- 0.1</a:t>
                        </a: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 </a:t>
                        </a: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Scan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Indirect measurement (expansion)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</a:tr>
                <a:tr h="452438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Micro Raman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0.5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1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10n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 </a:t>
                        </a: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Scan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3D T-distribution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</a:tr>
                <a:tr h="452438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Scanning thermal microscopy </a:t>
                        </a:r>
                        <a:r>
                          <a:rPr kumimoji="0" lang="en-US" sz="1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(</a:t>
                        </a:r>
                        <a:r>
                          <a:rPr kumimoji="0" lang="en-US" sz="1400" b="1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SThM</a:t>
                        </a:r>
                        <a:r>
                          <a:rPr kumimoji="0" lang="en-US" sz="1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)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0.05</a:t>
                        </a:r>
                        <a:endPara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0.1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10-100</a:t>
                        </a: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itchFamily="18" charset="2"/>
                            <a:cs typeface="Times New Roman" pitchFamily="18" charset="0"/>
                          </a:rPr>
                          <a:t>m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 </a:t>
                        </a: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Scan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Contact method    surface morphology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</a:tr>
                <a:tr h="452438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Emission Microscopy</a:t>
                        </a:r>
                        <a:r>
                          <a:rPr kumimoji="0" lang="en-US" sz="14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 (EMMI)</a:t>
                        </a:r>
                        <a:endPara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0.25 </a:t>
                        </a:r>
                        <a:r>
                          <a:rPr kumimoji="0" lang="en-US" sz="1200" b="1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s.im.lens</a:t>
                        </a:r>
                        <a:endPara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-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Op lock-in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Times New Roman" pitchFamily="18" charset="0"/>
                          </a:rPr>
                          <a:t>Yes</a:t>
                        </a:r>
                        <a:endPara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endParaRP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CFFCC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</a:rPr>
                          <a:t>Emitted Photon density</a:t>
                        </a:r>
                      </a:p>
                    </a:txBody>
                    <a:tcPr anchor="ctr" horzOverflow="overflow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FCCCC"/>
                      </a:solidFill>
                    </a:tcPr>
                  </a:tc>
                </a:tr>
              </a:tbl>
            </a:graphicData>
          </a:graphic>
        </p:graphicFrame>
        <p:cxnSp>
          <p:nvCxnSpPr>
            <p:cNvPr id="11" name="Straight Connector 10"/>
            <p:cNvCxnSpPr/>
            <p:nvPr/>
          </p:nvCxnSpPr>
          <p:spPr>
            <a:xfrm>
              <a:off x="346333" y="6345964"/>
              <a:ext cx="89707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6333" y="6459929"/>
            <a:ext cx="5418667" cy="365125"/>
          </a:xfrm>
        </p:spPr>
        <p:txBody>
          <a:bodyPr/>
          <a:lstStyle/>
          <a:p>
            <a:r>
              <a:rPr lang="en-US" dirty="0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802" y="143199"/>
            <a:ext cx="6784041" cy="908703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Small hotspot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371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94075" y="1124285"/>
            <a:ext cx="3233696" cy="4927988"/>
            <a:chOff x="864462" y="1634067"/>
            <a:chExt cx="2512584" cy="3829050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r="9195"/>
            <a:stretch>
              <a:fillRect/>
            </a:stretch>
          </p:blipFill>
          <p:spPr bwMode="auto">
            <a:xfrm>
              <a:off x="900546" y="1634067"/>
              <a:ext cx="2476500" cy="191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65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546" y="3548592"/>
              <a:ext cx="2457450" cy="191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1640178" y="2356957"/>
              <a:ext cx="577850" cy="40163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864462" y="1643592"/>
              <a:ext cx="1028411" cy="50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MS Mincho" pitchFamily="17" charset="-128"/>
                  <a:cs typeface="Times New Roman" pitchFamily="18" charset="0"/>
                </a:rPr>
                <a:t>a)</a:t>
              </a:r>
              <a:endParaRPr kumimoji="0" lang="en-US" altLang="ja-JP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921612" y="3597805"/>
              <a:ext cx="1028411" cy="509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itchFamily="18" charset="0"/>
                  <a:ea typeface="MS Mincho" pitchFamily="17" charset="-128"/>
                  <a:cs typeface="Times New Roman" pitchFamily="18" charset="0"/>
                </a:rPr>
                <a:t>b)</a:t>
              </a:r>
              <a:endParaRPr kumimoji="0" lang="en-US" altLang="ja-JP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36789" y="1743371"/>
            <a:ext cx="5780373" cy="3781392"/>
            <a:chOff x="3436789" y="1743371"/>
            <a:chExt cx="5780373" cy="3781392"/>
          </a:xfrm>
        </p:grpSpPr>
        <p:pic>
          <p:nvPicPr>
            <p:cNvPr id="36873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9"/>
            <a:stretch/>
          </p:blipFill>
          <p:spPr bwMode="auto">
            <a:xfrm>
              <a:off x="3436789" y="1899182"/>
              <a:ext cx="5639478" cy="3625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953000" y="1821103"/>
              <a:ext cx="2488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1.4 </a:t>
              </a:r>
              <a:r>
                <a:rPr lang="en-US" b="1" dirty="0" smtClean="0">
                  <a:latin typeface="Symbol" pitchFamily="18" charset="2"/>
                </a:rPr>
                <a:t>m</a:t>
              </a:r>
              <a:r>
                <a:rPr lang="en-US" b="1" dirty="0" smtClean="0"/>
                <a:t>m gate on MOSFET</a:t>
              </a:r>
              <a:endParaRPr lang="en-US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47861" y="1743371"/>
              <a:ext cx="3217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1.4</a:t>
              </a:r>
              <a:r>
                <a:rPr lang="en-US" b="1" dirty="0" smtClean="0"/>
                <a:t> </a:t>
              </a:r>
              <a:r>
                <a:rPr lang="en-US" b="1" dirty="0" smtClean="0">
                  <a:latin typeface="Symbol" pitchFamily="18" charset="2"/>
                </a:rPr>
                <a:t>m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m</a:t>
              </a:r>
              <a:r>
                <a:rPr lang="en-US" b="1" dirty="0" smtClean="0"/>
                <a:t> 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gate on MOSFET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53000" y="5009587"/>
              <a:ext cx="32173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/>
                <a:t>Distance (</a:t>
              </a:r>
              <a:r>
                <a:rPr lang="en-US" b="1" dirty="0" smtClean="0">
                  <a:latin typeface="Symbol" pitchFamily="18" charset="2"/>
                </a:rPr>
                <a:t>m</a:t>
              </a:r>
              <a:r>
                <a:rPr lang="en-US" b="1" dirty="0" smtClean="0"/>
                <a:t>m)</a:t>
              </a:r>
              <a:endParaRPr lang="en-US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38716" y="1991717"/>
              <a:ext cx="501445" cy="276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642812" y="1832175"/>
              <a:ext cx="766306" cy="3217334"/>
              <a:chOff x="7442331" y="457875"/>
              <a:chExt cx="766306" cy="3217334"/>
            </a:xfrm>
            <a:noFill/>
          </p:grpSpPr>
          <p:sp>
            <p:nvSpPr>
              <p:cNvPr id="21" name="Rectangle 20"/>
              <p:cNvSpPr/>
              <p:nvPr/>
            </p:nvSpPr>
            <p:spPr>
              <a:xfrm>
                <a:off x="7724398" y="3038813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0</a:t>
                </a:r>
                <a:endParaRPr lang="en-US" b="1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721944" y="2689781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10</a:t>
                </a:r>
                <a:endParaRPr lang="en-US" b="1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719490" y="2340749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20</a:t>
                </a:r>
                <a:endParaRPr lang="en-US" b="1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717036" y="1991717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30</a:t>
                </a:r>
                <a:endParaRPr lang="en-US" b="1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714582" y="1642685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40</a:t>
                </a:r>
                <a:endParaRPr lang="en-US" b="1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712128" y="1293653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40</a:t>
                </a:r>
                <a:endParaRPr lang="en-US" b="1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709674" y="944621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50</a:t>
                </a:r>
                <a:endParaRPr lang="en-US" b="1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707220" y="595589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60</a:t>
                </a:r>
                <a:endParaRPr lang="en-US" b="1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16200000">
                <a:off x="6018330" y="1881876"/>
                <a:ext cx="3217334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Temperature (</a:t>
                </a:r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a.u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.)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4240161" y="4756355"/>
              <a:ext cx="4836106" cy="199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142161" y="4653414"/>
              <a:ext cx="5075001" cy="374142"/>
              <a:chOff x="4119378" y="4646015"/>
              <a:chExt cx="5075001" cy="374142"/>
            </a:xfrm>
            <a:noFill/>
          </p:grpSpPr>
          <p:sp>
            <p:nvSpPr>
              <p:cNvPr id="23" name="Rectangle 22"/>
              <p:cNvSpPr/>
              <p:nvPr/>
            </p:nvSpPr>
            <p:spPr>
              <a:xfrm>
                <a:off x="4877460" y="4650825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2</a:t>
                </a:r>
                <a:endParaRPr lang="en-US" b="1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43996" y="4649863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4</a:t>
                </a:r>
                <a:endParaRPr lang="en-US" b="1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410532" y="4648901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6</a:t>
                </a:r>
                <a:endParaRPr lang="en-US" b="1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77068" y="4647939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8</a:t>
                </a:r>
                <a:endParaRPr lang="en-US" b="1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943604" y="4646977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10</a:t>
                </a:r>
                <a:endParaRPr lang="en-US" b="1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710140" y="4646015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12</a:t>
                </a:r>
                <a:endParaRPr lang="en-US" b="1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119378" y="4647299"/>
                <a:ext cx="484239" cy="36933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/>
                  <a:t>0</a:t>
                </a:r>
                <a:endParaRPr lang="en-US" b="1" dirty="0"/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26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46" y="206943"/>
            <a:ext cx="7724775" cy="73564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Transient Behavior of IC Latch-Up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3" y="3200953"/>
            <a:ext cx="3097213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C:\Users\kendig\Desktop\Microsanj\Consulting\CTS - SiWare\Device 3\SiWare\sample3_whiteLED_05x_5.4V_1.5ms_at900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36" y="1330243"/>
            <a:ext cx="26273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C:\Users\kendig\Desktop\Microsanj\Consulting\CTS - SiWare\Device 3\SiWare\sample3_whiteLED_05x_5.4V_1.5ms_at1000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948" y="3179680"/>
            <a:ext cx="2628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5" descr="C:\Users\kendig\Desktop\Microsanj\Consulting\CTS - SiWare\Device 3\SiWare\sample3_whiteLED_05x_5.4V_2.5ms_0500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6" y="1330243"/>
            <a:ext cx="2628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C:\Users\kendig\Desktop\Microsanj\Consulting\CTS - SiWare\Device 3\SiWare\sample3_whiteLED_05x_5.4V_2.5ms_0700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948" y="1330243"/>
            <a:ext cx="26273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849798" y="788588"/>
            <a:ext cx="78724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smtClean="0"/>
              <a:t>- Potential timing failure - </a:t>
            </a:r>
            <a:endParaRPr lang="en-US" sz="2000" b="1" dirty="0"/>
          </a:p>
        </p:txBody>
      </p:sp>
      <p:pic>
        <p:nvPicPr>
          <p:cNvPr id="36873" name="Picture 8" descr="C:\Users\kendig\Desktop\Microsanj\Consulting\CTS - SiWare\Device 3\SiWare\sample3_whiteLED_05x_5.4V_3m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98" y="3181268"/>
            <a:ext cx="26114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Rectangle 11"/>
          <p:cNvSpPr>
            <a:spLocks noChangeArrowheads="1"/>
          </p:cNvSpPr>
          <p:nvPr/>
        </p:nvSpPr>
        <p:spPr bwMode="auto">
          <a:xfrm>
            <a:off x="927586" y="1328655"/>
            <a:ext cx="920750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0.5 ms</a:t>
            </a:r>
            <a:endParaRPr lang="en-US" b="1"/>
          </a:p>
        </p:txBody>
      </p:sp>
      <p:sp>
        <p:nvSpPr>
          <p:cNvPr id="36875" name="Rectangle 12"/>
          <p:cNvSpPr>
            <a:spLocks noChangeArrowheads="1"/>
          </p:cNvSpPr>
          <p:nvPr/>
        </p:nvSpPr>
        <p:spPr bwMode="auto">
          <a:xfrm>
            <a:off x="3572361" y="1328655"/>
            <a:ext cx="946150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0.7 ms</a:t>
            </a:r>
            <a:endParaRPr lang="en-US" b="1"/>
          </a:p>
        </p:txBody>
      </p:sp>
      <p:sp>
        <p:nvSpPr>
          <p:cNvPr id="36876" name="Rectangle 13"/>
          <p:cNvSpPr>
            <a:spLocks noChangeArrowheads="1"/>
          </p:cNvSpPr>
          <p:nvPr/>
        </p:nvSpPr>
        <p:spPr bwMode="auto">
          <a:xfrm>
            <a:off x="6218723" y="1328655"/>
            <a:ext cx="984250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0.9 </a:t>
            </a:r>
            <a:r>
              <a:rPr lang="en-US" b="1" dirty="0" err="1">
                <a:solidFill>
                  <a:schemeClr val="bg1"/>
                </a:solidFill>
              </a:rPr>
              <a:t>ms</a:t>
            </a:r>
            <a:endParaRPr lang="en-US" b="1" dirty="0"/>
          </a:p>
        </p:txBody>
      </p:sp>
      <p:sp>
        <p:nvSpPr>
          <p:cNvPr id="36878" name="Rectangle 15"/>
          <p:cNvSpPr>
            <a:spLocks noChangeArrowheads="1"/>
          </p:cNvSpPr>
          <p:nvPr/>
        </p:nvSpPr>
        <p:spPr bwMode="auto">
          <a:xfrm>
            <a:off x="3572361" y="3179680"/>
            <a:ext cx="960437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1.0 ms</a:t>
            </a:r>
            <a:endParaRPr lang="en-US" b="1"/>
          </a:p>
        </p:txBody>
      </p:sp>
      <p:sp>
        <p:nvSpPr>
          <p:cNvPr id="36879" name="Rectangle 16"/>
          <p:cNvSpPr>
            <a:spLocks noChangeArrowheads="1"/>
          </p:cNvSpPr>
          <p:nvPr/>
        </p:nvSpPr>
        <p:spPr bwMode="auto">
          <a:xfrm>
            <a:off x="6218723" y="3179680"/>
            <a:ext cx="939800" cy="369332"/>
          </a:xfrm>
          <a:prstGeom prst="rect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3.0 ms</a:t>
            </a:r>
            <a:endParaRPr lang="en-US" b="1"/>
          </a:p>
        </p:txBody>
      </p:sp>
      <p:sp>
        <p:nvSpPr>
          <p:cNvPr id="18" name="Oval 17"/>
          <p:cNvSpPr/>
          <p:nvPr/>
        </p:nvSpPr>
        <p:spPr>
          <a:xfrm>
            <a:off x="7871311" y="3892468"/>
            <a:ext cx="457200" cy="457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>
            <a:stCxn id="36881" idx="0"/>
            <a:endCxn id="18" idx="3"/>
          </p:cNvCxnSpPr>
          <p:nvPr/>
        </p:nvCxnSpPr>
        <p:spPr>
          <a:xfrm flipV="1">
            <a:off x="5732812" y="4282713"/>
            <a:ext cx="2205454" cy="140458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598271" y="4898308"/>
            <a:ext cx="457200" cy="457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Arrow Connector 24"/>
          <p:cNvCxnSpPr>
            <a:stCxn id="36881" idx="0"/>
            <a:endCxn id="23" idx="6"/>
          </p:cNvCxnSpPr>
          <p:nvPr/>
        </p:nvCxnSpPr>
        <p:spPr>
          <a:xfrm flipH="1" flipV="1">
            <a:off x="3055471" y="5126908"/>
            <a:ext cx="2677341" cy="5603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hlinkClick r:id="rId8" action="ppaction://hlinkfile"/>
          </p:cNvPr>
          <p:cNvSpPr txBox="1"/>
          <p:nvPr/>
        </p:nvSpPr>
        <p:spPr>
          <a:xfrm>
            <a:off x="8085220" y="553453"/>
            <a:ext cx="89216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Movie1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6881" name="TextBox 18"/>
          <p:cNvSpPr txBox="1">
            <a:spLocks noChangeArrowheads="1"/>
          </p:cNvSpPr>
          <p:nvPr/>
        </p:nvSpPr>
        <p:spPr bwMode="auto">
          <a:xfrm>
            <a:off x="3056467" y="5687295"/>
            <a:ext cx="5352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2000" b="1" dirty="0"/>
              <a:t>The latch-up location is circled in yellow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246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290440"/>
            <a:ext cx="9008533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Thermal and emission overlay images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1661" y="1064830"/>
            <a:ext cx="2802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Through silicon substrate, 450 </a:t>
            </a:r>
            <a:r>
              <a:rPr lang="en-US" sz="2000" b="1" dirty="0" smtClean="0">
                <a:latin typeface="Symbol" pitchFamily="18" charset="2"/>
              </a:rPr>
              <a:t>m</a:t>
            </a:r>
            <a:r>
              <a:rPr lang="en-US" sz="2000" b="1" dirty="0" smtClean="0"/>
              <a:t>m thick.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5596467" y="2001603"/>
            <a:ext cx="3217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LED </a:t>
            </a:r>
            <a:r>
              <a:rPr lang="en-US" sz="2000" b="1" dirty="0" smtClean="0">
                <a:latin typeface="Symbol" pitchFamily="18" charset="2"/>
              </a:rPr>
              <a:t>l</a:t>
            </a:r>
            <a:r>
              <a:rPr lang="en-US" sz="2000" b="1" dirty="0" smtClean="0"/>
              <a:t> = 1300nm and </a:t>
            </a:r>
          </a:p>
          <a:p>
            <a:r>
              <a:rPr lang="en-US" sz="2000" b="1" dirty="0" smtClean="0"/>
              <a:t>InGaAs camera (640 </a:t>
            </a:r>
            <a:r>
              <a:rPr lang="en-US" sz="2000" b="1" dirty="0"/>
              <a:t>x </a:t>
            </a:r>
            <a:r>
              <a:rPr lang="en-US" sz="2000" b="1" dirty="0" smtClean="0"/>
              <a:t>512)</a:t>
            </a:r>
            <a:endParaRPr lang="en-US" sz="20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649622" y="1015661"/>
            <a:ext cx="6520313" cy="5230367"/>
            <a:chOff x="649622" y="1256298"/>
            <a:chExt cx="6520313" cy="5230367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649622" y="1256298"/>
              <a:ext cx="6520313" cy="5230367"/>
              <a:chOff x="1267690" y="1297322"/>
              <a:chExt cx="6269531" cy="5029200"/>
            </a:xfrm>
          </p:grpSpPr>
          <p:grpSp>
            <p:nvGrpSpPr>
              <p:cNvPr id="14" name="Group 13"/>
              <p:cNvGrpSpPr>
                <a:grpSpLocks noChangeAspect="1"/>
              </p:cNvGrpSpPr>
              <p:nvPr/>
            </p:nvGrpSpPr>
            <p:grpSpPr>
              <a:xfrm>
                <a:off x="1267690" y="1297322"/>
                <a:ext cx="6231082" cy="5029200"/>
                <a:chOff x="1371600" y="2150919"/>
                <a:chExt cx="3115541" cy="2514600"/>
              </a:xfrm>
            </p:grpSpPr>
            <p:pic>
              <p:nvPicPr>
                <p:cNvPr id="3789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432" t="6273"/>
                <a:stretch>
                  <a:fillRect/>
                </a:stretch>
              </p:blipFill>
              <p:spPr bwMode="auto">
                <a:xfrm>
                  <a:off x="1371600" y="2150919"/>
                  <a:ext cx="2038350" cy="2514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7889" name="Picture 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948" t="4543" r="21387" b="6058"/>
                <a:stretch>
                  <a:fillRect/>
                </a:stretch>
              </p:blipFill>
              <p:spPr bwMode="auto">
                <a:xfrm>
                  <a:off x="3439391" y="3127665"/>
                  <a:ext cx="1047750" cy="14859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Oval 5"/>
                <p:cNvSpPr>
                  <a:spLocks noChangeArrowheads="1"/>
                </p:cNvSpPr>
                <p:nvPr/>
              </p:nvSpPr>
              <p:spPr bwMode="auto">
                <a:xfrm>
                  <a:off x="2201863" y="3668569"/>
                  <a:ext cx="320675" cy="315913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" name="AutoShape 6"/>
                <p:cNvSpPr>
                  <a:spLocks noChangeShapeType="1"/>
                </p:cNvSpPr>
                <p:nvPr/>
              </p:nvSpPr>
              <p:spPr bwMode="auto">
                <a:xfrm>
                  <a:off x="2522538" y="3828907"/>
                  <a:ext cx="1296122" cy="22860"/>
                </a:xfrm>
                <a:prstGeom prst="straightConnector1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" name="Rectangle 7"/>
                <p:cNvSpPr>
                  <a:spLocks noChangeArrowheads="1"/>
                </p:cNvSpPr>
                <p:nvPr/>
              </p:nvSpPr>
              <p:spPr bwMode="auto">
                <a:xfrm>
                  <a:off x="2847405" y="2361032"/>
                  <a:ext cx="373319" cy="277290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Rectangle 8"/>
                <p:cNvSpPr>
                  <a:spLocks noChangeArrowheads="1"/>
                </p:cNvSpPr>
                <p:nvPr/>
              </p:nvSpPr>
              <p:spPr bwMode="auto">
                <a:xfrm>
                  <a:off x="1766888" y="4222607"/>
                  <a:ext cx="383291" cy="291727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  <a:prstDash val="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1341005" y="1324311"/>
                <a:ext cx="4935105" cy="2420784"/>
                <a:chOff x="1341005" y="1305071"/>
                <a:chExt cx="4935105" cy="2420784"/>
              </a:xfrm>
            </p:grpSpPr>
            <p:sp>
              <p:nvSpPr>
                <p:cNvPr id="8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1341005" y="1305071"/>
                  <a:ext cx="82203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400" dirty="0">
                      <a:solidFill>
                        <a:srgbClr val="FFFFFF"/>
                      </a:solidFill>
                      <a:latin typeface="Arial" pitchFamily="34" charset="0"/>
                      <a:ea typeface="MS Mincho" pitchFamily="17" charset="-128"/>
                      <a:cs typeface="Arial" pitchFamily="34" charset="0"/>
                    </a:rPr>
                    <a:t>5</a:t>
                  </a:r>
                  <a:r>
                    <a:rPr kumimoji="0" 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ea typeface="MS Mincho" pitchFamily="17" charset="-128"/>
                      <a:cs typeface="Arial" pitchFamily="34" charset="0"/>
                    </a:rPr>
                    <a:t>x</a:t>
                  </a: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454073" y="3264190"/>
                  <a:ext cx="822037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ea typeface="MS Mincho" pitchFamily="17" charset="-128"/>
                      <a:cs typeface="Arial" pitchFamily="34" charset="0"/>
                    </a:rPr>
                    <a:t>50x</a:t>
                  </a:r>
                  <a:endPara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" name="TextBox 2"/>
              <p:cNvSpPr txBox="1"/>
              <p:nvPr/>
            </p:nvSpPr>
            <p:spPr>
              <a:xfrm>
                <a:off x="2177399" y="1424836"/>
                <a:ext cx="2072130" cy="443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Thermal signals</a:t>
                </a:r>
                <a:endParaRPr lang="en-US" sz="24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80566" y="3645873"/>
                <a:ext cx="2156655" cy="443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Emission signals</a:t>
                </a:r>
                <a:endParaRPr lang="en-US" sz="2400" b="1" dirty="0"/>
              </a:p>
            </p:txBody>
          </p:sp>
        </p:grpSp>
        <p:sp>
          <p:nvSpPr>
            <p:cNvPr id="20" name="AutoShape 6"/>
            <p:cNvSpPr>
              <a:spLocks noChangeShapeType="1"/>
            </p:cNvSpPr>
            <p:nvPr/>
          </p:nvSpPr>
          <p:spPr bwMode="auto">
            <a:xfrm>
              <a:off x="2777067" y="1786468"/>
              <a:ext cx="956733" cy="23706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6"/>
            <p:cNvSpPr>
              <a:spLocks noChangeShapeType="1"/>
            </p:cNvSpPr>
            <p:nvPr/>
          </p:nvSpPr>
          <p:spPr bwMode="auto">
            <a:xfrm flipH="1">
              <a:off x="1989667" y="1786467"/>
              <a:ext cx="787400" cy="3793066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utoShape 6"/>
            <p:cNvSpPr>
              <a:spLocks noChangeShapeType="1"/>
            </p:cNvSpPr>
            <p:nvPr/>
          </p:nvSpPr>
          <p:spPr bwMode="auto">
            <a:xfrm>
              <a:off x="3022600" y="4741335"/>
              <a:ext cx="2777067" cy="59265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362199" y="4394198"/>
              <a:ext cx="6858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6278151" y="3808030"/>
            <a:ext cx="80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44 </a:t>
            </a:r>
            <a:r>
              <a:rPr lang="en-US" b="1" dirty="0" err="1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b="1" dirty="0" err="1">
                <a:solidFill>
                  <a:schemeClr val="bg1"/>
                </a:solidFill>
              </a:rPr>
              <a:t>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2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47" y="280737"/>
            <a:ext cx="7831555" cy="908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Diffusion time/depth estimations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44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4" y="3280733"/>
            <a:ext cx="8796572" cy="29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5736"/>
              </p:ext>
            </p:extLst>
          </p:nvPr>
        </p:nvGraphicFramePr>
        <p:xfrm>
          <a:off x="2098675" y="2514184"/>
          <a:ext cx="26416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9" name="Equation" r:id="rId4" imgW="1650960" imgH="419040" progId="Equation.3">
                  <p:embed/>
                </p:oleObj>
              </mc:Choice>
              <mc:Fallback>
                <p:oleObj name="Equation" r:id="rId4" imgW="165096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8675" y="2514184"/>
                        <a:ext cx="2641600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841300"/>
              </p:ext>
            </p:extLst>
          </p:nvPr>
        </p:nvGraphicFramePr>
        <p:xfrm>
          <a:off x="2129255" y="1636295"/>
          <a:ext cx="1015560" cy="3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Equation" r:id="rId6" imgW="634680" imgH="241200" progId="Equation.3">
                  <p:embed/>
                </p:oleObj>
              </mc:Choice>
              <mc:Fallback>
                <p:oleObj name="Equation" r:id="rId6" imgW="634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9255" y="1636295"/>
                        <a:ext cx="1015560" cy="38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09474" y="1613153"/>
            <a:ext cx="371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Symbol" pitchFamily="18" charset="2"/>
                <a:cs typeface="Arial" pitchFamily="34" charset="0"/>
              </a:rPr>
              <a:t>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thermal diffusivity  [m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/s]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8063" y="1195137"/>
            <a:ext cx="3435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Symbol" pitchFamily="18" charset="2"/>
              </a:rPr>
              <a:t>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: depth of heat 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0042" y="2061412"/>
            <a:ext cx="4890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time to reach observing surface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8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5" y="28265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Through silicon, deep under the 6</a:t>
            </a:r>
            <a:r>
              <a:rPr lang="en-US" sz="3200" baseline="30000" dirty="0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metal layer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2123802"/>
            <a:ext cx="4016076" cy="329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1" t="6703" r="31" b="10356"/>
          <a:stretch>
            <a:fillRect/>
          </a:stretch>
        </p:blipFill>
        <p:spPr bwMode="auto">
          <a:xfrm>
            <a:off x="3979719" y="1311940"/>
            <a:ext cx="30480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5" t="16301" r="6642" b="11867"/>
          <a:stretch>
            <a:fillRect/>
          </a:stretch>
        </p:blipFill>
        <p:spPr bwMode="auto">
          <a:xfrm>
            <a:off x="5839690" y="2618598"/>
            <a:ext cx="30289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1360" y="4844619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2.0 msec</a:t>
            </a:r>
            <a:endParaRPr lang="en-US" b="1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58948" y="5589078"/>
            <a:ext cx="5064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 smtClean="0"/>
              <a:t>0.97V</a:t>
            </a:r>
            <a:r>
              <a:rPr lang="en-US" b="1" dirty="0"/>
              <a:t>, ~12mA, ~12mW 20% duty cycle</a:t>
            </a:r>
          </a:p>
          <a:p>
            <a:pPr eaLnBrk="1" hangingPunct="1"/>
            <a:r>
              <a:rPr lang="en-US" b="1" dirty="0" smtClean="0"/>
              <a:t>10 minutes of averaging (repeating)</a:t>
            </a:r>
            <a:endParaRPr lang="en-US" b="1" dirty="0"/>
          </a:p>
        </p:txBody>
      </p:sp>
      <p:sp>
        <p:nvSpPr>
          <p:cNvPr id="13" name="TextBox 12">
            <a:hlinkClick r:id="rId5" action="ppaction://hlinkfile"/>
          </p:cNvPr>
          <p:cNvSpPr txBox="1"/>
          <p:nvPr/>
        </p:nvSpPr>
        <p:spPr>
          <a:xfrm>
            <a:off x="8165431" y="489284"/>
            <a:ext cx="89216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Movie2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9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2" y="14630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Time delay to reach to the surface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2" y="1776939"/>
            <a:ext cx="7315235" cy="448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9290" y="1183086"/>
            <a:ext cx="6588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Precise time resolution is a key to find the response.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15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518" y="129121"/>
            <a:ext cx="6784041" cy="9087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ia chain reliability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2371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286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387" y="870373"/>
            <a:ext cx="784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 work on </a:t>
            </a:r>
            <a:r>
              <a:rPr lang="en-US" dirty="0"/>
              <a:t>r</a:t>
            </a:r>
            <a:r>
              <a:rPr lang="en-US" dirty="0" smtClean="0"/>
              <a:t>eliability analysis – oven test for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500nm copper via through silicon. </a:t>
            </a:r>
          </a:p>
        </p:txBody>
      </p:sp>
      <p:pic>
        <p:nvPicPr>
          <p:cNvPr id="8194" name="Object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4" t="-214" r="-278" b="-2350"/>
          <a:stretch>
            <a:fillRect/>
          </a:stretch>
        </p:blipFill>
        <p:spPr bwMode="auto">
          <a:xfrm>
            <a:off x="422263" y="1326092"/>
            <a:ext cx="3325663" cy="43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5867" y="5816600"/>
            <a:ext cx="7501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</a:t>
            </a:r>
            <a:r>
              <a:rPr lang="en-US" sz="1200" i="1" dirty="0">
                <a:solidFill>
                  <a:srgbClr val="990033"/>
                </a:solidFill>
              </a:rPr>
              <a:t>. Yazawa, D. </a:t>
            </a:r>
            <a:r>
              <a:rPr lang="en-US" sz="1200" i="1" dirty="0" err="1">
                <a:solidFill>
                  <a:srgbClr val="990033"/>
                </a:solidFill>
              </a:rPr>
              <a:t>Kendig</a:t>
            </a:r>
            <a:r>
              <a:rPr lang="en-US" sz="1200" i="1" dirty="0">
                <a:solidFill>
                  <a:srgbClr val="990033"/>
                </a:solidFill>
              </a:rPr>
              <a:t>, D. Hernandez, K. Maize, S. </a:t>
            </a:r>
            <a:r>
              <a:rPr lang="en-US" sz="1200" i="1" dirty="0" err="1">
                <a:solidFill>
                  <a:srgbClr val="990033"/>
                </a:solidFill>
              </a:rPr>
              <a:t>Alavi</a:t>
            </a:r>
            <a:r>
              <a:rPr lang="en-US" sz="1200" i="1" dirty="0">
                <a:solidFill>
                  <a:srgbClr val="990033"/>
                </a:solidFill>
              </a:rPr>
              <a:t>, A. Shakouri, “High Speed Transient Thermoreflectance Imaging of Microelectronic Devices and Circuits”, EDFA Magazine, </a:t>
            </a:r>
            <a:r>
              <a:rPr lang="pt-BR" sz="1200" i="1" dirty="0">
                <a:solidFill>
                  <a:srgbClr val="990033"/>
                </a:solidFill>
              </a:rPr>
              <a:t>Vol. 15, No 1. Page 12-22, (2</a:t>
            </a:r>
            <a:r>
              <a:rPr lang="en-US" sz="1200" i="1" dirty="0">
                <a:solidFill>
                  <a:srgbClr val="990033"/>
                </a:solidFill>
              </a:rPr>
              <a:t>013).</a:t>
            </a:r>
          </a:p>
          <a:p>
            <a:endParaRPr lang="en-US" sz="12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73200"/>
            <a:ext cx="47640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5600171" y="3149600"/>
            <a:ext cx="146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R</a:t>
            </a:r>
            <a:r>
              <a:rPr lang="en-US" baseline="-25000">
                <a:latin typeface="Calibri" pitchFamily="34" charset="0"/>
              </a:rPr>
              <a:t>via</a:t>
            </a:r>
            <a:r>
              <a:rPr lang="en-US">
                <a:latin typeface="Calibri" pitchFamily="34" charset="0"/>
              </a:rPr>
              <a:t>(t)/R</a:t>
            </a:r>
            <a:r>
              <a:rPr lang="en-US" baseline="-25000">
                <a:latin typeface="Calibri" pitchFamily="34" charset="0"/>
              </a:rPr>
              <a:t>via</a:t>
            </a:r>
            <a:r>
              <a:rPr lang="en-US">
                <a:latin typeface="Calibri" pitchFamily="34" charset="0"/>
              </a:rPr>
              <a:t>(0)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7056437" y="1295405"/>
            <a:ext cx="168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>
                <a:latin typeface="Calibri" pitchFamily="34" charset="0"/>
              </a:rPr>
              <a:t>T</a:t>
            </a:r>
            <a:r>
              <a:rPr lang="en-US" baseline="-25000" dirty="0" err="1">
                <a:latin typeface="Calibri" pitchFamily="34" charset="0"/>
              </a:rPr>
              <a:t>via</a:t>
            </a:r>
            <a:r>
              <a:rPr lang="en-US" dirty="0">
                <a:latin typeface="Calibri" pitchFamily="34" charset="0"/>
              </a:rPr>
              <a:t>(t)/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>
                <a:latin typeface="Calibri" pitchFamily="34" charset="0"/>
              </a:rPr>
              <a:t>T</a:t>
            </a:r>
            <a:r>
              <a:rPr lang="en-US" baseline="-25000" dirty="0" err="1">
                <a:latin typeface="Calibri" pitchFamily="34" charset="0"/>
              </a:rPr>
              <a:t>via</a:t>
            </a:r>
            <a:r>
              <a:rPr lang="en-US" dirty="0">
                <a:latin typeface="Calibri" pitchFamily="34" charset="0"/>
              </a:rPr>
              <a:t>(0)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8326440" y="1752605"/>
            <a:ext cx="228600" cy="1752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Arc 14"/>
          <p:cNvSpPr/>
          <p:nvPr/>
        </p:nvSpPr>
        <p:spPr>
          <a:xfrm>
            <a:off x="8419571" y="1608672"/>
            <a:ext cx="381000" cy="990600"/>
          </a:xfrm>
          <a:prstGeom prst="arc">
            <a:avLst>
              <a:gd name="adj1" fmla="val 16200000"/>
              <a:gd name="adj2" fmla="val 5529755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76201"/>
            <a:ext cx="6528547" cy="78515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984807"/>
                </a:solidFill>
              </a:rPr>
              <a:t>Applications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480691"/>
              </p:ext>
            </p:extLst>
          </p:nvPr>
        </p:nvGraphicFramePr>
        <p:xfrm>
          <a:off x="238125" y="1012825"/>
          <a:ext cx="8740775" cy="554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Document" r:id="rId3" imgW="8369300" imgH="4686300" progId="Word.Document.12">
                  <p:embed/>
                </p:oleObj>
              </mc:Choice>
              <mc:Fallback>
                <p:oleObj name="Document" r:id="rId3" imgW="8369300" imgH="468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125" y="1012825"/>
                        <a:ext cx="8740775" cy="554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5621" y="6397463"/>
            <a:ext cx="5881725" cy="365125"/>
          </a:xfrm>
        </p:spPr>
        <p:txBody>
          <a:bodyPr/>
          <a:lstStyle/>
          <a:p>
            <a:r>
              <a:rPr lang="en-US" dirty="0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52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600325"/>
            <a:ext cx="7553960" cy="2286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cap="none" dirty="0" smtClean="0"/>
              <a:t>Power Amplifiers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2830830" y="6385560"/>
            <a:ext cx="381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1200" dirty="0"/>
              <a:t>Copyright </a:t>
            </a:r>
            <a:r>
              <a:rPr lang="en-US" sz="1200" dirty="0" smtClean="0"/>
              <a:t>2013 </a:t>
            </a:r>
            <a:r>
              <a:rPr lang="en-US" sz="1200" dirty="0"/>
              <a:t>Microsanj, LLC All rights reserved.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Microsanj\2. Potential Contacts\Wavetek\HBT_020x_530nm_10V_200mA_0.5hz_n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5920"/>
            <a:ext cx="4453128" cy="44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Microsanj\2. Potential Contacts\Wavetek\HBT_020x_530nm_10V_0.5Hz_sweep_ 8_380mA_ther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34" y="1645920"/>
            <a:ext cx="4670566" cy="44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HBT Thermal Image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76588"/>
            <a:ext cx="4453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CCD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53128" y="1276826"/>
            <a:ext cx="4453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Thermal 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45920"/>
            <a:ext cx="576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3128" y="1646158"/>
            <a:ext cx="13533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0.5Hz, 3.8W</a:t>
            </a:r>
          </a:p>
          <a:p>
            <a:r>
              <a:rPr lang="en-US" dirty="0" smtClean="0"/>
              <a:t>380mA, 10V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03870" y="1661546"/>
            <a:ext cx="41986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∆T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76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984807"/>
                </a:solidFill>
              </a:rPr>
              <a:t>pHEMT</a:t>
            </a:r>
            <a:r>
              <a:rPr lang="en-US" dirty="0" smtClean="0">
                <a:solidFill>
                  <a:srgbClr val="984807"/>
                </a:solidFill>
              </a:rPr>
              <a:t> Gate Temperature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6146" name="Picture 2" descr="I:\pHEMT_1F4X50_D_530nm_020x_0.8Vg_5Vd_6mA_500us_imageshift_4000s_CC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1" y="1920752"/>
            <a:ext cx="445082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pHEMT_1F4X50_D_530nm_020x_0.8Vg_5Vd_6mA_500us_imageshift_4000s_ther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"/>
          <a:stretch/>
        </p:blipFill>
        <p:spPr bwMode="auto">
          <a:xfrm>
            <a:off x="4443029" y="1920752"/>
            <a:ext cx="4637563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791" y="1551182"/>
            <a:ext cx="4453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CCD Image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5337" y="1551420"/>
            <a:ext cx="4453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Thermal Image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398980"/>
            <a:ext cx="42748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shows a low magnification thermoreflectance image of </a:t>
            </a:r>
            <a:r>
              <a:rPr lang="en-US" dirty="0" err="1" smtClean="0"/>
              <a:t>pHEMT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7791" y="1930053"/>
            <a:ext cx="6766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20x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60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269" y="290332"/>
            <a:ext cx="6784041" cy="908703"/>
          </a:xfrm>
        </p:spPr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100x thermal image of gate 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1026" name="Picture 2" descr="C:\Microsanj\2. Potential Contacts\Wavetek\Wavetek Processed\pHEMT_1F4X50_D_530nm_100x_0.8Vg_5Vd_6mA_10ms_shiftoff_100s_norm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514"/>
            <a:ext cx="445082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Microsanj\2. Potential Contacts\Wavetek\Wavetek Processed\pHEMT_1F4X50_D_530nm_100x_0.8Vg_5Vd_6mA_10ms_shiftoff_100s_therm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"/>
          <a:stretch/>
        </p:blipFill>
        <p:spPr bwMode="auto">
          <a:xfrm>
            <a:off x="4450821" y="1920514"/>
            <a:ext cx="469318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" y="5290521"/>
            <a:ext cx="88984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shows the side temperature profile of the center of the </a:t>
            </a:r>
            <a:r>
              <a:rPr lang="en-US" dirty="0" err="1" smtClean="0"/>
              <a:t>pHEMT</a:t>
            </a:r>
            <a:r>
              <a:rPr lang="en-US" dirty="0" smtClean="0"/>
              <a:t>. The dark channel region is not calibrated for, and did not show a strong signal.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60859" y="4932346"/>
            <a:ext cx="2673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(calibrated for metal only)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791" y="1551182"/>
            <a:ext cx="4453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CCD Image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5337" y="1551420"/>
            <a:ext cx="44531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Thermal Image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27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984807"/>
                </a:solidFill>
              </a:rPr>
              <a:t>100x Side Profile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2050" name="Picture 2" descr="C:\Microsanj\2. Potential Contacts\Wavetek\Wavetek Processed\pHEMT_1F4X50_D_530nm_100x_0.8Vg_5Vd_6mA_10ms_shiftoff_100s_therm_3Dsid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28" y="1499131"/>
            <a:ext cx="4489167" cy="44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Microsanj\2. Potential Contacts\Wavetek\Wavetek Processed\pHEMT_1F4X50_D_530nm_100x_0.8Vg_5Vd_6mA_10ms_shiftoff_100s_norm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780"/>
            <a:ext cx="445082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538828" y="3064933"/>
            <a:ext cx="115993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25277" y="627622"/>
            <a:ext cx="13533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Y-Z Profile</a:t>
            </a:r>
          </a:p>
          <a:p>
            <a:r>
              <a:rPr lang="en-US" dirty="0" smtClean="0"/>
              <a:t>44mA, 1V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982060"/>
            <a:ext cx="447862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shows the side temperature profile of the center of the </a:t>
            </a:r>
            <a:r>
              <a:rPr lang="en-US" dirty="0" err="1" smtClean="0"/>
              <a:t>pHEMT</a:t>
            </a:r>
            <a:r>
              <a:rPr lang="en-US" dirty="0" smtClean="0"/>
              <a:t>. The dark channel region is not calibrated for, and did not show a strong signal.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58267" y="5582224"/>
            <a:ext cx="2673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(calibrated for metal only)</a:t>
            </a:r>
          </a:p>
        </p:txBody>
      </p:sp>
      <p:sp>
        <p:nvSpPr>
          <p:cNvPr id="16" name="Slide Number Placeholder 17"/>
          <p:cNvSpPr txBox="1">
            <a:spLocks/>
          </p:cNvSpPr>
          <p:nvPr/>
        </p:nvSpPr>
        <p:spPr bwMode="auto">
          <a:xfrm>
            <a:off x="6739890" y="658876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6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4B90E08B-77B8-4F44-9B13-23BEA90F39AF}" type="slidenum">
              <a:rPr lang="en-US" b="1" smtClean="0"/>
              <a:pPr eaLnBrk="1" hangingPunct="1"/>
              <a:t>24</a:t>
            </a:fld>
            <a:endParaRPr lang="en-US" b="1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6333" y="6355825"/>
            <a:ext cx="5418667" cy="365125"/>
          </a:xfrm>
        </p:spPr>
        <p:txBody>
          <a:bodyPr/>
          <a:lstStyle/>
          <a:p>
            <a:r>
              <a:rPr lang="en-US" dirty="0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62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984807"/>
                </a:solidFill>
              </a:rPr>
              <a:t>Transient 3D Temperature Profiles</a:t>
            </a:r>
            <a:endParaRPr lang="en-US" sz="3600" dirty="0">
              <a:solidFill>
                <a:srgbClr val="984807"/>
              </a:solidFill>
            </a:endParaRPr>
          </a:p>
        </p:txBody>
      </p:sp>
      <p:pic>
        <p:nvPicPr>
          <p:cNvPr id="3074" name="Picture 2" descr="C:\Microsanj\2. Potential Contacts\Wavetek\Wavetek Processed\pHEMT_1F4X50_D_530nm_100x_0.8Vg_5Vd_6mA_500us_shiftoff_3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2549"/>
            <a:ext cx="4572000" cy="44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Microsanj\2. Potential Contacts\Wavetek\Wavetek Processed\pHEMT_1F4X50_D_530nm_100x_0.8Vg_5Vd_6mA_050us_shiftoff_3D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549"/>
            <a:ext cx="4572000" cy="44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1795660"/>
            <a:ext cx="25315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50us temperature 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810119"/>
            <a:ext cx="25315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500us temperature 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171041"/>
            <a:ext cx="9144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These images show the heat spreading from the gate/channel region to the source/drain region at 50µs and 500µs.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0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600325"/>
            <a:ext cx="7553960" cy="2286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cap="none" dirty="0" smtClean="0"/>
              <a:t>ESD Protection Devices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2720340" y="6416040"/>
            <a:ext cx="3810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sz="1200" dirty="0"/>
              <a:t>Copyright </a:t>
            </a:r>
            <a:r>
              <a:rPr lang="en-US" sz="1200" dirty="0" smtClean="0"/>
              <a:t>2013 </a:t>
            </a:r>
            <a:r>
              <a:rPr lang="en-US" sz="1200" dirty="0"/>
              <a:t>Microsanj, LLC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375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9425" y="432468"/>
            <a:ext cx="7175817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dirty="0" smtClean="0">
                <a:ea typeface="ＭＳ Ｐゴシック" charset="-128"/>
              </a:rPr>
              <a:t>100 ns temporal resolution of </a:t>
            </a:r>
            <a:br>
              <a:rPr lang="en-US" sz="3600" dirty="0" smtClean="0">
                <a:ea typeface="ＭＳ Ｐゴシック" charset="-128"/>
              </a:rPr>
            </a:br>
            <a:r>
              <a:rPr lang="en-US" sz="3600" dirty="0" smtClean="0">
                <a:ea typeface="ＭＳ Ｐゴシック" charset="-128"/>
              </a:rPr>
              <a:t>ESD-type event</a:t>
            </a:r>
            <a:endParaRPr lang="en-US" sz="3600" dirty="0">
              <a:ea typeface="ＭＳ Ｐゴシック" charset="-128"/>
            </a:endParaRPr>
          </a:p>
        </p:txBody>
      </p:sp>
      <p:grpSp>
        <p:nvGrpSpPr>
          <p:cNvPr id="40963" name="Group 20"/>
          <p:cNvGrpSpPr>
            <a:grpSpLocks noChangeAspect="1"/>
          </p:cNvGrpSpPr>
          <p:nvPr/>
        </p:nvGrpSpPr>
        <p:grpSpPr bwMode="auto">
          <a:xfrm>
            <a:off x="533400" y="1524000"/>
            <a:ext cx="8229600" cy="1955800"/>
            <a:chOff x="-2133600" y="1295400"/>
            <a:chExt cx="12180333" cy="2895600"/>
          </a:xfrm>
        </p:grpSpPr>
        <p:grpSp>
          <p:nvGrpSpPr>
            <p:cNvPr id="40990" name="Group 18"/>
            <p:cNvGrpSpPr>
              <a:grpSpLocks/>
            </p:cNvGrpSpPr>
            <p:nvPr/>
          </p:nvGrpSpPr>
          <p:grpSpPr bwMode="auto">
            <a:xfrm>
              <a:off x="-2133600" y="1295400"/>
              <a:ext cx="11811000" cy="2895600"/>
              <a:chOff x="-1371600" y="1295400"/>
              <a:chExt cx="11811000" cy="2895600"/>
            </a:xfrm>
          </p:grpSpPr>
          <p:grpSp>
            <p:nvGrpSpPr>
              <p:cNvPr id="40992" name="Group 16"/>
              <p:cNvGrpSpPr>
                <a:grpSpLocks/>
              </p:cNvGrpSpPr>
              <p:nvPr/>
            </p:nvGrpSpPr>
            <p:grpSpPr bwMode="auto">
              <a:xfrm>
                <a:off x="-1371600" y="1295400"/>
                <a:ext cx="11278888" cy="2853648"/>
                <a:chOff x="-1371600" y="1295400"/>
                <a:chExt cx="11278888" cy="2853648"/>
              </a:xfrm>
            </p:grpSpPr>
            <p:grpSp>
              <p:nvGrpSpPr>
                <p:cNvPr id="40994" name="Group 7"/>
                <p:cNvGrpSpPr>
                  <a:grpSpLocks/>
                </p:cNvGrpSpPr>
                <p:nvPr/>
              </p:nvGrpSpPr>
              <p:grpSpPr bwMode="auto">
                <a:xfrm>
                  <a:off x="-1371600" y="1295400"/>
                  <a:ext cx="11201400" cy="2819400"/>
                  <a:chOff x="-1371600" y="838200"/>
                  <a:chExt cx="11201400" cy="2819400"/>
                </a:xfrm>
              </p:grpSpPr>
              <p:pic>
                <p:nvPicPr>
                  <p:cNvPr id="4099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8182" t="6877" r="27274" b="10602"/>
                  <a:stretch>
                    <a:fillRect/>
                  </a:stretch>
                </p:blipFill>
                <p:spPr bwMode="auto">
                  <a:xfrm>
                    <a:off x="-1371600" y="914400"/>
                    <a:ext cx="2743200" cy="2743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00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18182" t="6877" r="27274" b="10602"/>
                  <a:stretch>
                    <a:fillRect/>
                  </a:stretch>
                </p:blipFill>
                <p:spPr bwMode="auto">
                  <a:xfrm>
                    <a:off x="1447800" y="914400"/>
                    <a:ext cx="2743200" cy="2743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001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18182" t="6877" r="27274" b="10602"/>
                  <a:stretch>
                    <a:fillRect/>
                  </a:stretch>
                </p:blipFill>
                <p:spPr bwMode="auto">
                  <a:xfrm>
                    <a:off x="4267200" y="914400"/>
                    <a:ext cx="2743200" cy="2743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00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 l="18182" t="4585" r="27274" b="10600"/>
                  <a:stretch>
                    <a:fillRect/>
                  </a:stretch>
                </p:blipFill>
                <p:spPr bwMode="auto">
                  <a:xfrm>
                    <a:off x="7086600" y="838200"/>
                    <a:ext cx="2743200" cy="28194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0995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401928" y="3602413"/>
                  <a:ext cx="967047" cy="4919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10µs</a:t>
                  </a:r>
                </a:p>
              </p:txBody>
            </p:sp>
            <p:sp>
              <p:nvSpPr>
                <p:cNvPr id="40996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3247421" y="3602413"/>
                  <a:ext cx="958637" cy="546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30µs</a:t>
                  </a:r>
                </a:p>
              </p:txBody>
            </p:sp>
            <p:sp>
              <p:nvSpPr>
                <p:cNvPr id="40997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6071938" y="3585281"/>
                  <a:ext cx="1124698" cy="4919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70µs</a:t>
                  </a:r>
                </a:p>
              </p:txBody>
            </p:sp>
            <p:sp>
              <p:nvSpPr>
                <p:cNvPr id="40998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8727288" y="3554809"/>
                  <a:ext cx="1180000" cy="5466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200µs</a:t>
                  </a:r>
                </a:p>
              </p:txBody>
            </p:sp>
          </p:grpSp>
          <p:pic>
            <p:nvPicPr>
              <p:cNvPr id="40993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75758" t="4585" r="13635" b="8308"/>
              <a:stretch>
                <a:fillRect/>
              </a:stretch>
            </p:blipFill>
            <p:spPr bwMode="auto">
              <a:xfrm>
                <a:off x="9906000" y="1295400"/>
                <a:ext cx="533400" cy="289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0991" name="TextBox 5"/>
            <p:cNvSpPr txBox="1">
              <a:spLocks noChangeArrowheads="1"/>
            </p:cNvSpPr>
            <p:nvPr/>
          </p:nvSpPr>
          <p:spPr bwMode="auto">
            <a:xfrm rot="-5400000">
              <a:off x="9328666" y="2329933"/>
              <a:ext cx="10668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∆T (˚C)</a:t>
              </a:r>
            </a:p>
          </p:txBody>
        </p:sp>
      </p:grpSp>
      <p:grpSp>
        <p:nvGrpSpPr>
          <p:cNvPr id="40964" name="Group 42"/>
          <p:cNvGrpSpPr>
            <a:grpSpLocks noChangeAspect="1"/>
          </p:cNvGrpSpPr>
          <p:nvPr/>
        </p:nvGrpSpPr>
        <p:grpSpPr bwMode="auto">
          <a:xfrm>
            <a:off x="675728" y="4068138"/>
            <a:ext cx="4081462" cy="2120900"/>
            <a:chOff x="3191693" y="4601628"/>
            <a:chExt cx="2930839" cy="1522399"/>
          </a:xfrm>
        </p:grpSpPr>
        <p:pic>
          <p:nvPicPr>
            <p:cNvPr id="40972" name="Picture 79"/>
            <p:cNvPicPr>
              <a:picLocks noChangeAspect="1" noChangeArrowheads="1"/>
            </p:cNvPicPr>
            <p:nvPr/>
          </p:nvPicPr>
          <p:blipFill>
            <a:blip r:embed="rId7" cstate="print"/>
            <a:srcRect l="22530" t="14821" r="34599" b="11040"/>
            <a:stretch>
              <a:fillRect/>
            </a:stretch>
          </p:blipFill>
          <p:spPr bwMode="auto">
            <a:xfrm rot="5400000">
              <a:off x="4595465" y="4825771"/>
              <a:ext cx="963831" cy="103064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40973" name="Group 84"/>
            <p:cNvGrpSpPr>
              <a:grpSpLocks/>
            </p:cNvGrpSpPr>
            <p:nvPr/>
          </p:nvGrpSpPr>
          <p:grpSpPr bwMode="auto">
            <a:xfrm>
              <a:off x="5648869" y="4601628"/>
              <a:ext cx="473663" cy="1347525"/>
              <a:chOff x="1716" y="2892"/>
              <a:chExt cx="746" cy="2122"/>
            </a:xfrm>
          </p:grpSpPr>
          <p:sp>
            <p:nvSpPr>
              <p:cNvPr id="40983" name="Text Box 85"/>
              <p:cNvSpPr txBox="1">
                <a:spLocks noChangeArrowheads="1"/>
              </p:cNvSpPr>
              <p:nvPr/>
            </p:nvSpPr>
            <p:spPr bwMode="auto">
              <a:xfrm>
                <a:off x="1950" y="2892"/>
                <a:ext cx="512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en-US" sz="1000" b="1">
                    <a:latin typeface="Calibri" pitchFamily="34" charset="0"/>
                    <a:cs typeface="Arial" pitchFamily="34" charset="0"/>
                  </a:rPr>
                  <a:t>ΔT [K]</a:t>
                </a:r>
                <a:endParaRPr 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0984" name="Picture 8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0030" t="9050" r="21355" b="7085"/>
              <a:stretch>
                <a:fillRect/>
              </a:stretch>
            </p:blipFill>
            <p:spPr bwMode="auto">
              <a:xfrm flipH="1">
                <a:off x="2033" y="3069"/>
                <a:ext cx="425" cy="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85" name="Text Box 87"/>
              <p:cNvSpPr txBox="1">
                <a:spLocks noChangeArrowheads="1"/>
              </p:cNvSpPr>
              <p:nvPr/>
            </p:nvSpPr>
            <p:spPr bwMode="auto">
              <a:xfrm>
                <a:off x="1716" y="3083"/>
                <a:ext cx="292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 eaLnBrk="1" hangingPunct="1">
                  <a:spcAft>
                    <a:spcPts val="1000"/>
                  </a:spcAft>
                </a:pPr>
                <a:r>
                  <a:rPr lang="en-US" sz="800" b="1">
                    <a:latin typeface="Calibri" pitchFamily="34" charset="0"/>
                    <a:cs typeface="Arial" pitchFamily="34" charset="0"/>
                  </a:rPr>
                  <a:t>20</a:t>
                </a:r>
                <a:endParaRPr lang="en-US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86" name="Text Box 88"/>
              <p:cNvSpPr txBox="1">
                <a:spLocks noChangeArrowheads="1"/>
              </p:cNvSpPr>
              <p:nvPr/>
            </p:nvSpPr>
            <p:spPr bwMode="auto">
              <a:xfrm>
                <a:off x="1716" y="3511"/>
                <a:ext cx="292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 eaLnBrk="1" hangingPunct="1">
                  <a:spcAft>
                    <a:spcPts val="1000"/>
                  </a:spcAft>
                </a:pPr>
                <a:r>
                  <a:rPr lang="en-US" sz="800" b="1">
                    <a:latin typeface="Calibri" pitchFamily="34" charset="0"/>
                    <a:cs typeface="Arial" pitchFamily="34" charset="0"/>
                  </a:rPr>
                  <a:t>15</a:t>
                </a:r>
                <a:endParaRPr lang="en-US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87" name="Text Box 89"/>
              <p:cNvSpPr txBox="1">
                <a:spLocks noChangeArrowheads="1"/>
              </p:cNvSpPr>
              <p:nvPr/>
            </p:nvSpPr>
            <p:spPr bwMode="auto">
              <a:xfrm>
                <a:off x="1716" y="3926"/>
                <a:ext cx="292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 eaLnBrk="1" hangingPunct="1">
                  <a:spcAft>
                    <a:spcPts val="1000"/>
                  </a:spcAft>
                </a:pPr>
                <a:r>
                  <a:rPr lang="en-US" sz="800" b="1">
                    <a:latin typeface="Calibri" pitchFamily="34" charset="0"/>
                    <a:cs typeface="Arial" pitchFamily="34" charset="0"/>
                  </a:rPr>
                  <a:t>10</a:t>
                </a:r>
                <a:endParaRPr lang="en-US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88" name="Text Box 90"/>
              <p:cNvSpPr txBox="1">
                <a:spLocks noChangeArrowheads="1"/>
              </p:cNvSpPr>
              <p:nvPr/>
            </p:nvSpPr>
            <p:spPr bwMode="auto">
              <a:xfrm>
                <a:off x="1716" y="4374"/>
                <a:ext cx="292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 eaLnBrk="1" hangingPunct="1">
                  <a:spcAft>
                    <a:spcPts val="1000"/>
                  </a:spcAft>
                </a:pPr>
                <a:r>
                  <a:rPr lang="en-US" sz="800" b="1">
                    <a:latin typeface="Calibri" pitchFamily="34" charset="0"/>
                    <a:cs typeface="Arial" pitchFamily="34" charset="0"/>
                  </a:rPr>
                  <a:t>5</a:t>
                </a:r>
                <a:endParaRPr lang="en-US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89" name="Text Box 91"/>
              <p:cNvSpPr txBox="1">
                <a:spLocks noChangeArrowheads="1"/>
              </p:cNvSpPr>
              <p:nvPr/>
            </p:nvSpPr>
            <p:spPr bwMode="auto">
              <a:xfrm>
                <a:off x="1716" y="4828"/>
                <a:ext cx="292" cy="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 eaLnBrk="1" hangingPunct="1">
                  <a:spcAft>
                    <a:spcPts val="1000"/>
                  </a:spcAft>
                </a:pPr>
                <a:r>
                  <a:rPr lang="en-US" sz="800" b="1">
                    <a:latin typeface="Times New Roman" pitchFamily="18" charset="0"/>
                    <a:cs typeface="Arial" pitchFamily="34" charset="0"/>
                  </a:rPr>
                  <a:t>0</a:t>
                </a:r>
                <a:endParaRPr lang="en-US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974" name="Group 92"/>
            <p:cNvGrpSpPr>
              <a:grpSpLocks/>
            </p:cNvGrpSpPr>
            <p:nvPr/>
          </p:nvGrpSpPr>
          <p:grpSpPr bwMode="auto">
            <a:xfrm>
              <a:off x="3191693" y="4809039"/>
              <a:ext cx="1180348" cy="1047160"/>
              <a:chOff x="1258" y="741"/>
              <a:chExt cx="1859" cy="1649"/>
            </a:xfrm>
          </p:grpSpPr>
          <p:pic>
            <p:nvPicPr>
              <p:cNvPr id="40977" name="Picture 9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23260" t="11143" r="18362" b="22833"/>
              <a:stretch>
                <a:fillRect/>
              </a:stretch>
            </p:blipFill>
            <p:spPr bwMode="auto">
              <a:xfrm rot="5400000">
                <a:off x="1364" y="637"/>
                <a:ext cx="1649" cy="185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40978" name="Text Box 97"/>
              <p:cNvSpPr txBox="1">
                <a:spLocks noChangeArrowheads="1"/>
              </p:cNvSpPr>
              <p:nvPr/>
            </p:nvSpPr>
            <p:spPr bwMode="auto">
              <a:xfrm rot="5400000">
                <a:off x="2492" y="1470"/>
                <a:ext cx="874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en-US" sz="1600" b="1">
                    <a:latin typeface="Calibri" pitchFamily="34" charset="0"/>
                    <a:cs typeface="Arial" pitchFamily="34" charset="0"/>
                  </a:rPr>
                  <a:t>Anode </a:t>
                </a:r>
                <a:endParaRPr lang="en-US" sz="4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979" name="Text Box 98"/>
              <p:cNvSpPr txBox="1">
                <a:spLocks noChangeArrowheads="1"/>
              </p:cNvSpPr>
              <p:nvPr/>
            </p:nvSpPr>
            <p:spPr bwMode="auto">
              <a:xfrm rot="5400000">
                <a:off x="1062" y="1448"/>
                <a:ext cx="874" cy="2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>
                  <a:spcAft>
                    <a:spcPts val="1000"/>
                  </a:spcAft>
                </a:pPr>
                <a:r>
                  <a:rPr lang="en-US" sz="1600" b="1">
                    <a:latin typeface="Calibri" pitchFamily="34" charset="0"/>
                    <a:cs typeface="Arial" pitchFamily="34" charset="0"/>
                  </a:rPr>
                  <a:t>Cathode </a:t>
                </a:r>
                <a:endParaRPr lang="en-US" sz="4400" b="1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0980" name="Group 99"/>
              <p:cNvGrpSpPr>
                <a:grpSpLocks/>
              </p:cNvGrpSpPr>
              <p:nvPr/>
            </p:nvGrpSpPr>
            <p:grpSpPr bwMode="auto">
              <a:xfrm>
                <a:off x="1258" y="2032"/>
                <a:ext cx="606" cy="273"/>
                <a:chOff x="3374" y="2732"/>
                <a:chExt cx="606" cy="273"/>
              </a:xfrm>
            </p:grpSpPr>
            <p:sp>
              <p:nvSpPr>
                <p:cNvPr id="40981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3374" y="2732"/>
                  <a:ext cx="606" cy="2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eaLnBrk="1" hangingPunct="1">
                    <a:spcAft>
                      <a:spcPts val="1000"/>
                    </a:spcAft>
                  </a:pPr>
                  <a:r>
                    <a:rPr lang="en-US" sz="1400" b="1">
                      <a:latin typeface="Calibri" pitchFamily="34" charset="0"/>
                      <a:cs typeface="Arial" pitchFamily="34" charset="0"/>
                    </a:rPr>
                    <a:t>25µm</a:t>
                  </a:r>
                  <a:endParaRPr lang="en-US" b="1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40982" name="AutoShape 101"/>
                <p:cNvCxnSpPr>
                  <a:cxnSpLocks noChangeShapeType="1"/>
                </p:cNvCxnSpPr>
                <p:nvPr/>
              </p:nvCxnSpPr>
              <p:spPr bwMode="auto">
                <a:xfrm>
                  <a:off x="3392" y="3004"/>
                  <a:ext cx="432" cy="1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40975" name="Text Box 102"/>
            <p:cNvSpPr txBox="1">
              <a:spLocks noChangeArrowheads="1"/>
            </p:cNvSpPr>
            <p:nvPr/>
          </p:nvSpPr>
          <p:spPr bwMode="auto">
            <a:xfrm>
              <a:off x="3512663" y="5964002"/>
              <a:ext cx="958748" cy="133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>
                <a:spcAft>
                  <a:spcPts val="1000"/>
                </a:spcAft>
              </a:pPr>
              <a:r>
                <a:rPr lang="en-US" sz="1100">
                  <a:latin typeface="Calibri" pitchFamily="34" charset="0"/>
                  <a:cs typeface="Arial" pitchFamily="34" charset="0"/>
                </a:rPr>
                <a:t>(a) SCR optical image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6" name="Text Box 103"/>
            <p:cNvSpPr txBox="1">
              <a:spLocks noChangeArrowheads="1"/>
            </p:cNvSpPr>
            <p:nvPr/>
          </p:nvSpPr>
          <p:spPr bwMode="auto">
            <a:xfrm>
              <a:off x="4501330" y="5881447"/>
              <a:ext cx="1249309" cy="242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spcAft>
                  <a:spcPts val="1000"/>
                </a:spcAft>
              </a:pPr>
              <a:r>
                <a:rPr lang="en-US" sz="1100">
                  <a:latin typeface="Calibri" pitchFamily="34" charset="0"/>
                  <a:cs typeface="Arial" pitchFamily="34" charset="0"/>
                </a:rPr>
                <a:t>(b) SCR thermoreflectance in snapback after 300ns at 1.28A </a:t>
              </a:r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965" name="Rectangle 43"/>
          <p:cNvSpPr>
            <a:spLocks noChangeArrowheads="1"/>
          </p:cNvSpPr>
          <p:nvPr/>
        </p:nvSpPr>
        <p:spPr bwMode="auto">
          <a:xfrm>
            <a:off x="461963" y="3505200"/>
            <a:ext cx="8369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Non-uniform device turn on in a symmetrical Silicon Controlled Rectifier (SCR) in response to a 2.5 </a:t>
            </a:r>
            <a:r>
              <a:rPr lang="en-US" dirty="0" err="1"/>
              <a:t>ms</a:t>
            </a:r>
            <a:r>
              <a:rPr lang="en-US" dirty="0"/>
              <a:t> pulse</a:t>
            </a:r>
          </a:p>
        </p:txBody>
      </p:sp>
      <p:sp>
        <p:nvSpPr>
          <p:cNvPr id="40966" name="Rectangle 44"/>
          <p:cNvSpPr>
            <a:spLocks noChangeArrowheads="1"/>
          </p:cNvSpPr>
          <p:nvPr/>
        </p:nvSpPr>
        <p:spPr bwMode="auto">
          <a:xfrm>
            <a:off x="4947285" y="4292695"/>
            <a:ext cx="4276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Initial response to the 300 ns 120V pulse shows highly localized heating.</a:t>
            </a:r>
            <a:endParaRPr lang="en-US" b="1" dirty="0"/>
          </a:p>
        </p:txBody>
      </p:sp>
      <p:cxnSp>
        <p:nvCxnSpPr>
          <p:cNvPr id="46" name="Straight Connector 45"/>
          <p:cNvCxnSpPr/>
          <p:nvPr/>
        </p:nvCxnSpPr>
        <p:spPr>
          <a:xfrm rot="10800000">
            <a:off x="596900" y="3276600"/>
            <a:ext cx="36512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8" name="TextBox 46"/>
          <p:cNvSpPr txBox="1">
            <a:spLocks noChangeArrowheads="1"/>
          </p:cNvSpPr>
          <p:nvPr/>
        </p:nvSpPr>
        <p:spPr bwMode="auto">
          <a:xfrm>
            <a:off x="479425" y="2895600"/>
            <a:ext cx="769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50µm</a:t>
            </a:r>
          </a:p>
        </p:txBody>
      </p:sp>
      <p:sp>
        <p:nvSpPr>
          <p:cNvPr id="40969" name="TextBox 48"/>
          <p:cNvSpPr txBox="1">
            <a:spLocks noChangeArrowheads="1"/>
          </p:cNvSpPr>
          <p:nvPr/>
        </p:nvSpPr>
        <p:spPr bwMode="auto">
          <a:xfrm>
            <a:off x="2906433" y="5364640"/>
            <a:ext cx="790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300ns</a:t>
            </a:r>
          </a:p>
        </p:txBody>
      </p:sp>
      <p:sp>
        <p:nvSpPr>
          <p:cNvPr id="43" name="Rectangle 65"/>
          <p:cNvSpPr>
            <a:spLocks noChangeArrowheads="1"/>
          </p:cNvSpPr>
          <p:nvPr/>
        </p:nvSpPr>
        <p:spPr bwMode="auto">
          <a:xfrm>
            <a:off x="4914703" y="5448701"/>
            <a:ext cx="4151313" cy="3698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990033"/>
                </a:solidFill>
              </a:rPr>
              <a:t>K. Maize, V. </a:t>
            </a:r>
            <a:r>
              <a:rPr lang="en-US" dirty="0" err="1">
                <a:solidFill>
                  <a:srgbClr val="990033"/>
                </a:solidFill>
              </a:rPr>
              <a:t>Vashchenko</a:t>
            </a:r>
            <a:r>
              <a:rPr lang="en-US" dirty="0">
                <a:solidFill>
                  <a:srgbClr val="990033"/>
                </a:solidFill>
              </a:rPr>
              <a:t> et al, </a:t>
            </a:r>
            <a:r>
              <a:rPr lang="en-US" i="1" dirty="0">
                <a:solidFill>
                  <a:srgbClr val="990033"/>
                </a:solidFill>
              </a:rPr>
              <a:t>IRPS</a:t>
            </a:r>
            <a:r>
              <a:rPr lang="en-US" dirty="0">
                <a:solidFill>
                  <a:srgbClr val="990033"/>
                </a:solidFill>
              </a:rPr>
              <a:t>, 2011.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8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endig\Desktop\Microsanj\Customers- Potential\WinTech Nano\AstarNSU Processed\SCR Processed\100x_whiteLED_dev261_100us_10V_me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380" y="1740644"/>
            <a:ext cx="2495551" cy="4152900"/>
          </a:xfrm>
          <a:prstGeom prst="rect">
            <a:avLst/>
          </a:prstGeom>
          <a:noFill/>
        </p:spPr>
      </p:pic>
      <p:pic>
        <p:nvPicPr>
          <p:cNvPr id="9219" name="Picture 3" descr="C:\Users\kendig\Desktop\Microsanj\Customers- Potential\WinTech Nano\AstarNSU Processed\SCR Processed\100x_whiteLED_dev261_100us_10V_no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841828"/>
            <a:ext cx="5486399" cy="54864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70542" y="1066800"/>
            <a:ext cx="2578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Optical and Thermal Image Overlay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02758" y="882134"/>
            <a:ext cx="2010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100x Optical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608" y="89972"/>
            <a:ext cx="6718300" cy="792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SCR Thermoreflectance Images</a:t>
            </a:r>
            <a:endParaRPr lang="en-US" dirty="0">
              <a:solidFill>
                <a:srgbClr val="984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97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185" y="89208"/>
            <a:ext cx="7499350" cy="718457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984807"/>
                </a:solidFill>
              </a:rPr>
              <a:t>Transient SCR response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10256" name="Picture 16" descr="C:\Users\kendig\Desktop\Microsanj\Customers- Potential\WinTech Nano\AstarNSU Processed\SCR Processed\100x_whiteLED_dev261_010us_10V_therm22.jpg"/>
          <p:cNvPicPr>
            <a:picLocks noChangeAspect="1" noChangeArrowheads="1"/>
          </p:cNvPicPr>
          <p:nvPr/>
        </p:nvPicPr>
        <p:blipFill>
          <a:blip r:embed="rId2" cstate="print"/>
          <a:srcRect r="33929"/>
          <a:stretch>
            <a:fillRect/>
          </a:stretch>
        </p:blipFill>
        <p:spPr bwMode="auto">
          <a:xfrm>
            <a:off x="1567542" y="1595891"/>
            <a:ext cx="1611087" cy="2438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57" name="Picture 17" descr="C:\Users\kendig\Desktop\Microsanj\Customers- Potential\WinTech Nano\AstarNSU Processed\SCR Processed\100x_whiteLED_dev261_010us_10V_therm23.jpg"/>
          <p:cNvPicPr>
            <a:picLocks noChangeAspect="1" noChangeArrowheads="1"/>
          </p:cNvPicPr>
          <p:nvPr/>
        </p:nvPicPr>
        <p:blipFill>
          <a:blip r:embed="rId3" cstate="print"/>
          <a:srcRect r="35138"/>
          <a:stretch>
            <a:fillRect/>
          </a:stretch>
        </p:blipFill>
        <p:spPr bwMode="auto">
          <a:xfrm>
            <a:off x="3208111" y="1595890"/>
            <a:ext cx="1581603" cy="2438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58" name="Picture 18" descr="C:\Users\kendig\Desktop\Microsanj\Customers- Potential\WinTech Nano\AstarNSU Processed\SCR Processed\100x_whiteLED_dev261_010us_10V_therm24.jpg"/>
          <p:cNvPicPr>
            <a:picLocks noChangeAspect="1" noChangeArrowheads="1"/>
          </p:cNvPicPr>
          <p:nvPr/>
        </p:nvPicPr>
        <p:blipFill>
          <a:blip r:embed="rId4" cstate="print"/>
          <a:srcRect r="34524"/>
          <a:stretch>
            <a:fillRect/>
          </a:stretch>
        </p:blipFill>
        <p:spPr bwMode="auto">
          <a:xfrm>
            <a:off x="4746171" y="1595893"/>
            <a:ext cx="1596572" cy="2438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59" name="Picture 19" descr="C:\Users\kendig\Desktop\Microsanj\Customers- Potential\WinTech Nano\AstarNSU Processed\SCR Processed\100x_whiteLED_dev261_010us_10V_therm25.jpg"/>
          <p:cNvPicPr>
            <a:picLocks noChangeAspect="1" noChangeArrowheads="1"/>
          </p:cNvPicPr>
          <p:nvPr/>
        </p:nvPicPr>
        <p:blipFill>
          <a:blip r:embed="rId5" cstate="print"/>
          <a:srcRect l="-614" r="35733"/>
          <a:stretch>
            <a:fillRect/>
          </a:stretch>
        </p:blipFill>
        <p:spPr bwMode="auto">
          <a:xfrm>
            <a:off x="4746171" y="4092349"/>
            <a:ext cx="1582058" cy="2438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0260" name="Picture 20" descr="C:\Users\kendig\Desktop\Microsanj\Customers- Potential\WinTech Nano\AstarNSU Processed\SCR Processed\100x_whiteLED_dev261_010us_10V_therm21.jpg"/>
          <p:cNvPicPr>
            <a:picLocks noChangeAspect="1" noChangeArrowheads="1"/>
          </p:cNvPicPr>
          <p:nvPr/>
        </p:nvPicPr>
        <p:blipFill>
          <a:blip r:embed="rId6" cstate="print"/>
          <a:srcRect r="35715"/>
          <a:stretch>
            <a:fillRect/>
          </a:stretch>
        </p:blipFill>
        <p:spPr bwMode="auto">
          <a:xfrm>
            <a:off x="0" y="1595891"/>
            <a:ext cx="1567543" cy="2438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5" name="Picture 4" descr="C:\Users\kendig\Desktop\Microsanj\Customers- Potential\WinTech Nano\AstarNSU Processed\SCR Processed\100x_whiteLED_dev261_100us_10V_3therm2.jpg"/>
          <p:cNvPicPr>
            <a:picLocks noChangeAspect="1" noChangeArrowheads="1"/>
          </p:cNvPicPr>
          <p:nvPr/>
        </p:nvPicPr>
        <p:blipFill>
          <a:blip r:embed="rId7" cstate="print"/>
          <a:srcRect l="8305" r="33367"/>
          <a:stretch>
            <a:fillRect/>
          </a:stretch>
        </p:blipFill>
        <p:spPr bwMode="auto">
          <a:xfrm>
            <a:off x="6387561" y="1589087"/>
            <a:ext cx="2756439" cy="4725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274319" y="4133634"/>
            <a:ext cx="4197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-These thermal images show the transient thermal response of the SCR.</a:t>
            </a:r>
          </a:p>
          <a:p>
            <a:r>
              <a:rPr lang="en-US" dirty="0" smtClean="0"/>
              <a:t>-The SCR starts to conduct at the corners of the Anode (due to high electric field) </a:t>
            </a:r>
          </a:p>
          <a:p>
            <a:r>
              <a:rPr lang="en-US" dirty="0" smtClean="0"/>
              <a:t>-Images are all on the same temperature scale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585916" y="1086307"/>
            <a:ext cx="2580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Scaled 100µs image to</a:t>
            </a:r>
          </a:p>
          <a:p>
            <a:r>
              <a:rPr lang="en-US" sz="1400" dirty="0" smtClean="0"/>
              <a:t>Show temperature distribution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999649" y="1002938"/>
            <a:ext cx="5501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10V was applied to the device. The current and precise voltage across the device was not measured for this series</a:t>
            </a:r>
            <a:endParaRPr lang="en-US" sz="1600" dirty="0"/>
          </a:p>
        </p:txBody>
      </p:sp>
      <p:sp>
        <p:nvSpPr>
          <p:cNvPr id="14" name="Slide Number Placeholder 17"/>
          <p:cNvSpPr txBox="1">
            <a:spLocks/>
          </p:cNvSpPr>
          <p:nvPr/>
        </p:nvSpPr>
        <p:spPr bwMode="auto">
          <a:xfrm>
            <a:off x="6621780" y="643636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4B90E08B-77B8-4F44-9B13-23BEA90F39AF}" type="slidenum">
              <a:rPr lang="en-US" b="1" smtClean="0"/>
              <a:pPr eaLnBrk="1" hangingPunct="1"/>
              <a:t>29</a:t>
            </a:fld>
            <a:endParaRPr lang="en-US" b="1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6333" y="6491162"/>
            <a:ext cx="5418667" cy="365125"/>
          </a:xfrm>
        </p:spPr>
        <p:txBody>
          <a:bodyPr/>
          <a:lstStyle/>
          <a:p>
            <a:r>
              <a:rPr lang="en-US" dirty="0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4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44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38120"/>
            <a:ext cx="8229600" cy="527785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Challenges on thermal characterization</a:t>
            </a:r>
          </a:p>
          <a:p>
            <a:pPr lvl="1"/>
            <a:r>
              <a:rPr lang="en-US" sz="2100" dirty="0" smtClean="0"/>
              <a:t>For electronic, </a:t>
            </a:r>
            <a:r>
              <a:rPr lang="en-US" sz="2100" dirty="0"/>
              <a:t>photonic and power devices </a:t>
            </a:r>
          </a:p>
          <a:p>
            <a:r>
              <a:rPr lang="en-US" b="1" dirty="0">
                <a:solidFill>
                  <a:schemeClr val="tx2"/>
                </a:solidFill>
              </a:rPr>
              <a:t>Thermoreflectance method</a:t>
            </a:r>
          </a:p>
          <a:p>
            <a:pPr lvl="1"/>
            <a:r>
              <a:rPr lang="en-US" sz="2100" dirty="0" smtClean="0"/>
              <a:t>Method and equipment</a:t>
            </a:r>
          </a:p>
          <a:p>
            <a:r>
              <a:rPr lang="en-US" b="1" dirty="0">
                <a:solidFill>
                  <a:schemeClr val="tx2"/>
                </a:solidFill>
              </a:rPr>
              <a:t>Example of various cases</a:t>
            </a:r>
          </a:p>
          <a:p>
            <a:pPr marL="457200" lvl="1" indent="0">
              <a:buNone/>
            </a:pPr>
            <a:r>
              <a:rPr lang="en-US" sz="2100" dirty="0" smtClean="0"/>
              <a:t>Hot spot needs a spatial resolution</a:t>
            </a:r>
          </a:p>
          <a:p>
            <a:pPr marL="457200" lvl="1" indent="0">
              <a:buNone/>
            </a:pPr>
            <a:r>
              <a:rPr lang="en-US" sz="2100" dirty="0" smtClean="0"/>
              <a:t>Transient response (100s </a:t>
            </a:r>
            <a:r>
              <a:rPr lang="en-US" sz="2100" dirty="0" err="1" smtClean="0">
                <a:latin typeface="Symbol" panose="05050102010706020507" pitchFamily="18" charset="2"/>
              </a:rPr>
              <a:t>m</a:t>
            </a:r>
            <a:r>
              <a:rPr lang="en-US" sz="2100" dirty="0" err="1" smtClean="0"/>
              <a:t>s</a:t>
            </a:r>
            <a:r>
              <a:rPr lang="en-US" sz="2100" dirty="0" smtClean="0"/>
              <a:t>) tells the logic sequences</a:t>
            </a:r>
          </a:p>
          <a:p>
            <a:pPr marL="457200" lvl="1" indent="0">
              <a:buNone/>
            </a:pPr>
            <a:r>
              <a:rPr lang="en-US" sz="2100" dirty="0" smtClean="0"/>
              <a:t>Emission overlay gives location of electron collisions</a:t>
            </a:r>
            <a:endParaRPr lang="en-US" sz="2100" dirty="0"/>
          </a:p>
          <a:p>
            <a:pPr marL="457200" lvl="1" indent="0">
              <a:buNone/>
            </a:pPr>
            <a:r>
              <a:rPr lang="en-US" sz="2100" dirty="0" smtClean="0"/>
              <a:t>Heat diffuses through the metal layers</a:t>
            </a:r>
            <a:r>
              <a:rPr lang="en-US" sz="2100" dirty="0"/>
              <a:t>	</a:t>
            </a:r>
            <a:endParaRPr lang="en-US" sz="2100" dirty="0" smtClean="0"/>
          </a:p>
          <a:p>
            <a:pPr marL="457200" lvl="1" indent="0">
              <a:buNone/>
            </a:pPr>
            <a:r>
              <a:rPr lang="en-US" sz="2100" dirty="0" smtClean="0"/>
              <a:t>Thermal information provide potential </a:t>
            </a:r>
            <a:br>
              <a:rPr lang="en-US" sz="2100" dirty="0" smtClean="0"/>
            </a:br>
            <a:r>
              <a:rPr lang="en-US" sz="2100" dirty="0" smtClean="0"/>
              <a:t>Thermal map changes before device </a:t>
            </a:r>
            <a:r>
              <a:rPr lang="en-US" sz="2100" dirty="0" smtClean="0"/>
              <a:t>fails</a:t>
            </a:r>
          </a:p>
          <a:p>
            <a:pPr marL="457200" lvl="1" indent="0">
              <a:buNone/>
            </a:pPr>
            <a:r>
              <a:rPr lang="en-US" sz="2100" dirty="0" smtClean="0"/>
              <a:t>HBT Thermal Image</a:t>
            </a:r>
            <a:endParaRPr lang="en-US" sz="2100" dirty="0" smtClean="0"/>
          </a:p>
          <a:p>
            <a:pPr marL="457200" lvl="1" indent="0">
              <a:lnSpc>
                <a:spcPct val="70000"/>
              </a:lnSpc>
              <a:buNone/>
            </a:pPr>
            <a:r>
              <a:rPr lang="en-US" sz="2000" dirty="0"/>
              <a:t>Non-uniform device turn on in a symmetrical Silicon Controlled Rectifier </a:t>
            </a:r>
            <a:r>
              <a:rPr lang="en-US" sz="2100" dirty="0" smtClean="0"/>
              <a:t> </a:t>
            </a:r>
            <a:r>
              <a:rPr lang="en-US" dirty="0" smtClean="0"/>
              <a:t>	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Photonics and power devices </a:t>
            </a:r>
          </a:p>
          <a:p>
            <a:pPr marL="457200" lvl="1" indent="0">
              <a:buNone/>
            </a:pPr>
            <a:r>
              <a:rPr lang="en-US" sz="2100" dirty="0" smtClean="0"/>
              <a:t>LED - Single </a:t>
            </a:r>
            <a:r>
              <a:rPr lang="en-US" sz="2100" dirty="0"/>
              <a:t>junction, encapsulation, multi junction</a:t>
            </a:r>
          </a:p>
          <a:p>
            <a:pPr marL="457200" lvl="1" indent="0">
              <a:buNone/>
            </a:pPr>
            <a:r>
              <a:rPr lang="en-US" sz="2100" dirty="0"/>
              <a:t>Multi junction PV cell</a:t>
            </a:r>
          </a:p>
          <a:p>
            <a:pPr marL="457200" lvl="1" indent="0">
              <a:buNone/>
            </a:pPr>
            <a:r>
              <a:rPr lang="en-US" sz="2100" dirty="0" err="1"/>
              <a:t>InP</a:t>
            </a:r>
            <a:r>
              <a:rPr lang="en-US" sz="2100" dirty="0"/>
              <a:t> laser device (cross section)</a:t>
            </a:r>
          </a:p>
          <a:p>
            <a:pPr marL="457200" lvl="1" indent="0">
              <a:buNone/>
            </a:pPr>
            <a:r>
              <a:rPr lang="en-US" sz="2100" dirty="0"/>
              <a:t>Power transistor </a:t>
            </a:r>
            <a:r>
              <a:rPr lang="en-US" sz="2100" dirty="0" smtClean="0"/>
              <a:t>array</a:t>
            </a:r>
          </a:p>
          <a:p>
            <a:r>
              <a:rPr lang="en-US" b="1" dirty="0">
                <a:solidFill>
                  <a:schemeClr val="tx2"/>
                </a:solidFill>
              </a:rPr>
              <a:t>Summary</a:t>
            </a:r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Transient SCR response</a:t>
            </a:r>
            <a:endParaRPr lang="en-US" dirty="0">
              <a:solidFill>
                <a:srgbClr val="984807"/>
              </a:solidFill>
            </a:endParaRPr>
          </a:p>
        </p:txBody>
      </p:sp>
      <p:pic>
        <p:nvPicPr>
          <p:cNvPr id="11266" name="Picture 2" descr="C:\Users\kendig\Desktop\Microsanj\Customers- Potential\WinTech Nano\AstarNSU Processed\SCR Processed\100x_whiteLED_dev261_001us_10V_metal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49" y="2412184"/>
            <a:ext cx="2743200" cy="2743199"/>
          </a:xfrm>
          <a:prstGeom prst="rect">
            <a:avLst/>
          </a:prstGeom>
          <a:noFill/>
        </p:spPr>
      </p:pic>
      <p:pic>
        <p:nvPicPr>
          <p:cNvPr id="11267" name="Picture 3" descr="C:\Users\kendig\Desktop\Microsanj\Customers- Potential\WinTech Nano\AstarNSU Processed\SCR Processed\100x_whiteLED_dev261_002us_10V_metal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7550" y="2412863"/>
            <a:ext cx="2743200" cy="2743200"/>
          </a:xfrm>
          <a:prstGeom prst="rect">
            <a:avLst/>
          </a:prstGeom>
          <a:noFill/>
        </p:spPr>
      </p:pic>
      <p:pic>
        <p:nvPicPr>
          <p:cNvPr id="11268" name="Picture 4" descr="C:\Users\kendig\Desktop\Microsanj\Customers- Potential\WinTech Nano\AstarNSU Processed\SCR Processed\100x_whiteLED_dev261_005us_10V_metal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2411730"/>
            <a:ext cx="2743200" cy="2743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14349" y="1665655"/>
            <a:ext cx="3417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Electric Field at sharp corners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02970" y="2034987"/>
            <a:ext cx="434340" cy="78822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3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GGNFET Transient Images</a:t>
            </a:r>
          </a:p>
        </p:txBody>
      </p:sp>
      <p:grpSp>
        <p:nvGrpSpPr>
          <p:cNvPr id="46084" name="Group 8"/>
          <p:cNvGrpSpPr>
            <a:grpSpLocks/>
          </p:cNvGrpSpPr>
          <p:nvPr/>
        </p:nvGrpSpPr>
        <p:grpSpPr bwMode="auto">
          <a:xfrm>
            <a:off x="471036" y="1370806"/>
            <a:ext cx="8221663" cy="2743200"/>
            <a:chOff x="809171" y="866777"/>
            <a:chExt cx="8222341" cy="2743651"/>
          </a:xfrm>
        </p:grpSpPr>
        <p:pic>
          <p:nvPicPr>
            <p:cNvPr id="46087" name="Picture 2" descr="C:\Users\kendig\Desktop\Microsanj\Customers- Potential\WinTech Nano\AstarNSU Processed\GGNFET Processed\100x_whiteLED_dev17_001us_3.2V_400mA_ther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71" y="867003"/>
              <a:ext cx="27432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4" descr="C:\Users\kendig\Desktop\Microsanj\Customers- Potential\WinTech Nano\AstarNSU Processed\GGNFET Processed\100x_whiteLED_dev17_010us_3V_360mA_ther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53" y="867228"/>
              <a:ext cx="27432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9" name="Picture 5" descr="C:\Users\kendig\Desktop\Microsanj\Customers- Potential\WinTech Nano\AstarNSU Processed\GGNFET Processed\100x_whiteLED_dev17_100us_3V_360mA_ther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312" y="866777"/>
              <a:ext cx="27432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5" name="TextBox 9"/>
          <p:cNvSpPr txBox="1">
            <a:spLocks noChangeArrowheads="1"/>
          </p:cNvSpPr>
          <p:nvPr/>
        </p:nvSpPr>
        <p:spPr bwMode="auto">
          <a:xfrm>
            <a:off x="987768" y="4329906"/>
            <a:ext cx="787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/>
              <a:t>- These are transient thermoreflectance images at 1, 10, </a:t>
            </a:r>
            <a:br>
              <a:rPr lang="en-US" sz="2400" dirty="0"/>
            </a:br>
            <a:r>
              <a:rPr lang="en-US" sz="2400" dirty="0"/>
              <a:t>  &amp; 100 µs</a:t>
            </a:r>
          </a:p>
          <a:p>
            <a:pPr eaLnBrk="1" hangingPunct="1"/>
            <a:r>
              <a:rPr lang="en-US" sz="2400" dirty="0"/>
              <a:t>- Each image is scaled to show the temperature </a:t>
            </a:r>
            <a:br>
              <a:rPr lang="en-US" sz="2400" dirty="0"/>
            </a:br>
            <a:r>
              <a:rPr lang="en-US" sz="2400" dirty="0"/>
              <a:t>  distribution.</a:t>
            </a:r>
          </a:p>
        </p:txBody>
      </p:sp>
      <p:sp>
        <p:nvSpPr>
          <p:cNvPr id="10" name="Slide Number Placeholder 17"/>
          <p:cNvSpPr txBox="1">
            <a:spLocks/>
          </p:cNvSpPr>
          <p:nvPr/>
        </p:nvSpPr>
        <p:spPr bwMode="auto">
          <a:xfrm>
            <a:off x="6621780" y="643636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4B90E08B-77B8-4F44-9B13-23BEA90F39AF}" type="slidenum">
              <a:rPr lang="en-US" b="1" smtClean="0"/>
              <a:pPr eaLnBrk="1" hangingPunct="1"/>
              <a:t>31</a:t>
            </a:fld>
            <a:endParaRPr lang="en-US" b="1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13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GGNFET, 200ns, 30V pulse</a:t>
            </a:r>
            <a:endParaRPr lang="en-US" dirty="0">
              <a:solidFill>
                <a:srgbClr val="984807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180057"/>
              </p:ext>
            </p:extLst>
          </p:nvPr>
        </p:nvGraphicFramePr>
        <p:xfrm>
          <a:off x="0" y="1385094"/>
          <a:ext cx="4572000" cy="3656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602450"/>
              </p:ext>
            </p:extLst>
          </p:nvPr>
        </p:nvGraphicFramePr>
        <p:xfrm>
          <a:off x="4572000" y="1423194"/>
          <a:ext cx="4572000" cy="3605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5143500"/>
            <a:ext cx="8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shows the temperature rise (</a:t>
            </a:r>
            <a:r>
              <a:rPr lang="en-US" dirty="0" err="1" smtClean="0"/>
              <a:t>a.u</a:t>
            </a:r>
            <a:r>
              <a:rPr lang="en-US" dirty="0" smtClean="0"/>
              <a:t>.) of the GGNFET in response to a 200 ns 30V pulse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7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2" y="4430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Photonics and Power device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xamples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979" y="2033336"/>
            <a:ext cx="7876674" cy="3380875"/>
          </a:xfrm>
        </p:spPr>
        <p:txBody>
          <a:bodyPr/>
          <a:lstStyle/>
          <a:p>
            <a:r>
              <a:rPr lang="en-US" dirty="0" smtClean="0"/>
              <a:t>LEDs </a:t>
            </a:r>
            <a:endParaRPr lang="en-US" sz="2800" dirty="0"/>
          </a:p>
          <a:p>
            <a:pPr lvl="1"/>
            <a:r>
              <a:rPr lang="en-US" dirty="0" smtClean="0"/>
              <a:t>single junction, encapsulation, multi junction</a:t>
            </a:r>
          </a:p>
          <a:p>
            <a:r>
              <a:rPr lang="en-US" dirty="0" smtClean="0"/>
              <a:t>Multi junction PV cell</a:t>
            </a:r>
          </a:p>
          <a:p>
            <a:r>
              <a:rPr lang="en-US" dirty="0" err="1" smtClean="0"/>
              <a:t>InP</a:t>
            </a:r>
            <a:r>
              <a:rPr lang="en-US" dirty="0" smtClean="0"/>
              <a:t> laser device (cross section)</a:t>
            </a:r>
          </a:p>
          <a:p>
            <a:r>
              <a:rPr lang="en-US" dirty="0" smtClean="0"/>
              <a:t>Power transistor array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1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ncapsulated 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80" y="1002381"/>
            <a:ext cx="6538913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LED transi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28"/>
          <a:stretch>
            <a:fillRect/>
          </a:stretch>
        </p:blipFill>
        <p:spPr bwMode="auto">
          <a:xfrm>
            <a:off x="4012950" y="3464761"/>
            <a:ext cx="4287642" cy="276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5"/>
          <p:cNvSpPr>
            <a:spLocks noChangeArrowheads="1"/>
          </p:cNvSpPr>
          <p:nvPr/>
        </p:nvSpPr>
        <p:spPr bwMode="auto">
          <a:xfrm>
            <a:off x="923423" y="5755691"/>
            <a:ext cx="246538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33"/>
                </a:solidFill>
              </a:rPr>
              <a:t>D. </a:t>
            </a:r>
            <a:r>
              <a:rPr lang="en-US" sz="1200" dirty="0" err="1">
                <a:solidFill>
                  <a:srgbClr val="990033"/>
                </a:solidFill>
              </a:rPr>
              <a:t>Kendig</a:t>
            </a:r>
            <a:r>
              <a:rPr lang="en-US" sz="1200" dirty="0">
                <a:solidFill>
                  <a:srgbClr val="990033"/>
                </a:solidFill>
              </a:rPr>
              <a:t> et al, </a:t>
            </a:r>
            <a:r>
              <a:rPr lang="en-US" sz="1200" i="1" dirty="0" err="1">
                <a:solidFill>
                  <a:srgbClr val="990033"/>
                </a:solidFill>
              </a:rPr>
              <a:t>SemiTHERM</a:t>
            </a:r>
            <a:r>
              <a:rPr lang="en-US" sz="1200" dirty="0">
                <a:solidFill>
                  <a:srgbClr val="990033"/>
                </a:solidFill>
              </a:rPr>
              <a:t>, 2011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2857" y="433137"/>
            <a:ext cx="8881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Separating electroluminescence and thermal information</a:t>
            </a:r>
          </a:p>
        </p:txBody>
      </p:sp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33" y="3947360"/>
            <a:ext cx="22875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7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8" r="22679"/>
          <a:stretch/>
        </p:blipFill>
        <p:spPr bwMode="auto">
          <a:xfrm>
            <a:off x="4644189" y="764188"/>
            <a:ext cx="3272589" cy="30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5" r="23959"/>
          <a:stretch/>
        </p:blipFill>
        <p:spPr bwMode="auto">
          <a:xfrm>
            <a:off x="4692316" y="3562078"/>
            <a:ext cx="3136232" cy="30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kaz\My Documents\Engineering\Projects\LED project\DSC01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34" y="1525458"/>
            <a:ext cx="2486337" cy="18653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543561" y="676321"/>
            <a:ext cx="3671455" cy="3698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r>
              <a:rPr lang="en-US" altLang="en-US" dirty="0"/>
              <a:t>Non-calibrated thermal image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442206" y="3459625"/>
            <a:ext cx="3449780" cy="3698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Calibri" pitchFamily="32" charset="0"/>
              </a:defRPr>
            </a:lvl1pPr>
            <a:lvl2pPr marL="742950" indent="-285750">
              <a:defRPr>
                <a:latin typeface="Calibri" pitchFamily="32" charset="0"/>
              </a:defRPr>
            </a:lvl2pPr>
            <a:lvl3pPr marL="1143000" indent="-228600">
              <a:defRPr>
                <a:latin typeface="Calibri" pitchFamily="32" charset="0"/>
              </a:defRPr>
            </a:lvl3pPr>
            <a:lvl4pPr marL="1600200" indent="-228600">
              <a:defRPr>
                <a:latin typeface="Calibri" pitchFamily="32" charset="0"/>
              </a:defRPr>
            </a:lvl4pPr>
            <a:lvl5pPr marL="2057400" indent="-228600">
              <a:defRPr>
                <a:latin typeface="Calibri" pitchFamily="3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2" charset="0"/>
              </a:defRPr>
            </a:lvl9pPr>
          </a:lstStyle>
          <a:p>
            <a:r>
              <a:rPr lang="en-US" altLang="en-US" dirty="0"/>
              <a:t>Electroluminescence Image</a:t>
            </a:r>
          </a:p>
        </p:txBody>
      </p:sp>
      <p:pic>
        <p:nvPicPr>
          <p:cNvPr id="307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3" t="7773" r="30455" b="11439"/>
          <a:stretch/>
        </p:blipFill>
        <p:spPr bwMode="auto">
          <a:xfrm>
            <a:off x="2113913" y="2989014"/>
            <a:ext cx="2045485" cy="20321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3545305" y="4608095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2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10x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82" y="188123"/>
            <a:ext cx="8229600" cy="838986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Thermal imaging of an encapsulated LED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385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9" name="Group 45"/>
          <p:cNvGrpSpPr>
            <a:grpSpLocks noChangeAspect="1"/>
          </p:cNvGrpSpPr>
          <p:nvPr/>
        </p:nvGrpSpPr>
        <p:grpSpPr bwMode="auto">
          <a:xfrm>
            <a:off x="2205368" y="993774"/>
            <a:ext cx="6380798" cy="5207794"/>
            <a:chOff x="1310834" y="888977"/>
            <a:chExt cx="5745225" cy="4979320"/>
          </a:xfrm>
        </p:grpSpPr>
        <p:pic>
          <p:nvPicPr>
            <p:cNvPr id="618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834" y="1041377"/>
              <a:ext cx="2827796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233" y="1041377"/>
              <a:ext cx="2925826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745" y="3555977"/>
              <a:ext cx="2266897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8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145" y="3555976"/>
              <a:ext cx="2362200" cy="231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4775207" y="5157941"/>
              <a:ext cx="1615764" cy="4098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961771" y="4951665"/>
              <a:ext cx="1524427" cy="2732"/>
            </a:xfrm>
            <a:prstGeom prst="line">
              <a:avLst/>
            </a:prstGeom>
            <a:ln w="158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91" name="TextBox 26"/>
            <p:cNvSpPr txBox="1">
              <a:spLocks noChangeArrowheads="1"/>
            </p:cNvSpPr>
            <p:nvPr/>
          </p:nvSpPr>
          <p:spPr bwMode="auto">
            <a:xfrm>
              <a:off x="1753645" y="4750697"/>
              <a:ext cx="2952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6192" name="TextBox 27"/>
            <p:cNvSpPr txBox="1">
              <a:spLocks noChangeArrowheads="1"/>
            </p:cNvSpPr>
            <p:nvPr/>
          </p:nvSpPr>
          <p:spPr bwMode="auto">
            <a:xfrm>
              <a:off x="4566695" y="4953897"/>
              <a:ext cx="2952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6193" name="TextBox 29"/>
            <p:cNvSpPr txBox="1">
              <a:spLocks noChangeArrowheads="1"/>
            </p:cNvSpPr>
            <p:nvPr/>
          </p:nvSpPr>
          <p:spPr bwMode="auto">
            <a:xfrm>
              <a:off x="3404645" y="4744347"/>
              <a:ext cx="3529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a’</a:t>
              </a:r>
            </a:p>
          </p:txBody>
        </p:sp>
        <p:sp>
          <p:nvSpPr>
            <p:cNvPr id="6194" name="TextBox 31"/>
            <p:cNvSpPr txBox="1">
              <a:spLocks noChangeArrowheads="1"/>
            </p:cNvSpPr>
            <p:nvPr/>
          </p:nvSpPr>
          <p:spPr bwMode="auto">
            <a:xfrm>
              <a:off x="6338345" y="4953897"/>
              <a:ext cx="3529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a’</a:t>
              </a:r>
            </a:p>
          </p:txBody>
        </p:sp>
        <p:sp>
          <p:nvSpPr>
            <p:cNvPr id="6195" name="TextBox 33"/>
            <p:cNvSpPr txBox="1">
              <a:spLocks noChangeArrowheads="1"/>
            </p:cNvSpPr>
            <p:nvPr/>
          </p:nvSpPr>
          <p:spPr bwMode="auto">
            <a:xfrm>
              <a:off x="1658395" y="2464697"/>
              <a:ext cx="2952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6196" name="TextBox 34"/>
            <p:cNvSpPr txBox="1">
              <a:spLocks noChangeArrowheads="1"/>
            </p:cNvSpPr>
            <p:nvPr/>
          </p:nvSpPr>
          <p:spPr bwMode="auto">
            <a:xfrm>
              <a:off x="4477795" y="2826647"/>
              <a:ext cx="2952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6197" name="TextBox 37"/>
            <p:cNvSpPr txBox="1">
              <a:spLocks noChangeArrowheads="1"/>
            </p:cNvSpPr>
            <p:nvPr/>
          </p:nvSpPr>
          <p:spPr bwMode="auto">
            <a:xfrm>
              <a:off x="6566945" y="2801247"/>
              <a:ext cx="3529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a’</a:t>
              </a:r>
            </a:p>
          </p:txBody>
        </p:sp>
        <p:sp>
          <p:nvSpPr>
            <p:cNvPr id="6198" name="TextBox 38"/>
            <p:cNvSpPr txBox="1">
              <a:spLocks noChangeArrowheads="1"/>
            </p:cNvSpPr>
            <p:nvPr/>
          </p:nvSpPr>
          <p:spPr bwMode="auto">
            <a:xfrm>
              <a:off x="3718970" y="2553597"/>
              <a:ext cx="3529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a’</a:t>
              </a:r>
            </a:p>
          </p:txBody>
        </p:sp>
        <p:sp>
          <p:nvSpPr>
            <p:cNvPr id="6199" name="TextBox 39"/>
            <p:cNvSpPr txBox="1">
              <a:spLocks noChangeArrowheads="1"/>
            </p:cNvSpPr>
            <p:nvPr/>
          </p:nvSpPr>
          <p:spPr bwMode="auto">
            <a:xfrm>
              <a:off x="5246145" y="8889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b="1"/>
                <a:t>LED2 </a:t>
              </a:r>
            </a:p>
          </p:txBody>
        </p:sp>
        <p:sp>
          <p:nvSpPr>
            <p:cNvPr id="6200" name="TextBox 41"/>
            <p:cNvSpPr txBox="1">
              <a:spLocks noChangeArrowheads="1"/>
            </p:cNvSpPr>
            <p:nvPr/>
          </p:nvSpPr>
          <p:spPr bwMode="auto">
            <a:xfrm>
              <a:off x="2426745" y="888977"/>
              <a:ext cx="1447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b="1"/>
                <a:t>LED1</a:t>
              </a:r>
            </a:p>
          </p:txBody>
        </p:sp>
      </p:grpSp>
      <p:sp>
        <p:nvSpPr>
          <p:cNvPr id="6150" name="TextBox 43"/>
          <p:cNvSpPr txBox="1">
            <a:spLocks noChangeArrowheads="1"/>
          </p:cNvSpPr>
          <p:nvPr/>
        </p:nvSpPr>
        <p:spPr bwMode="auto">
          <a:xfrm>
            <a:off x="503236" y="4960938"/>
            <a:ext cx="1438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There seems to be more heating closer to the electrodes </a:t>
            </a:r>
          </a:p>
        </p:txBody>
      </p:sp>
      <p:grpSp>
        <p:nvGrpSpPr>
          <p:cNvPr id="6151" name="Group 4"/>
          <p:cNvGrpSpPr>
            <a:grpSpLocks noChangeAspect="1"/>
          </p:cNvGrpSpPr>
          <p:nvPr/>
        </p:nvGrpSpPr>
        <p:grpSpPr bwMode="auto">
          <a:xfrm>
            <a:off x="584198" y="3927475"/>
            <a:ext cx="1081088" cy="881063"/>
            <a:chOff x="3590857" y="1035725"/>
            <a:chExt cx="1930400" cy="1574800"/>
          </a:xfrm>
        </p:grpSpPr>
        <p:sp>
          <p:nvSpPr>
            <p:cNvPr id="26" name="Rectangle 25"/>
            <p:cNvSpPr/>
            <p:nvPr/>
          </p:nvSpPr>
          <p:spPr bwMode="auto">
            <a:xfrm rot="5400000">
              <a:off x="3768656" y="857926"/>
              <a:ext cx="1574800" cy="1930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 rot="5400000">
              <a:off x="4928597" y="1651641"/>
              <a:ext cx="439808" cy="37134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 rot="5400000">
              <a:off x="4222509" y="1416362"/>
              <a:ext cx="959067" cy="8333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 rot="5400000">
              <a:off x="4401458" y="2182197"/>
              <a:ext cx="221323" cy="2607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 rot="5400000">
              <a:off x="4401458" y="1225967"/>
              <a:ext cx="221323" cy="26078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 rot="5400000">
              <a:off x="3614651" y="1190653"/>
              <a:ext cx="604381" cy="572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 rot="5400000">
              <a:off x="3621750" y="1912790"/>
              <a:ext cx="581682" cy="56976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rot="5400000">
              <a:off x="3946416" y="1760785"/>
              <a:ext cx="380222" cy="1672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 rot="5400000">
              <a:off x="3947799" y="1121134"/>
              <a:ext cx="453996" cy="572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 rot="5400000">
              <a:off x="3946383" y="1993658"/>
              <a:ext cx="451158" cy="572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6163" name="Group 46"/>
            <p:cNvGrpSpPr>
              <a:grpSpLocks/>
            </p:cNvGrpSpPr>
            <p:nvPr/>
          </p:nvGrpSpPr>
          <p:grpSpPr bwMode="auto">
            <a:xfrm>
              <a:off x="4305399" y="1482751"/>
              <a:ext cx="626076" cy="705709"/>
              <a:chOff x="4334583" y="1482751"/>
              <a:chExt cx="626076" cy="705709"/>
            </a:xfrm>
          </p:grpSpPr>
          <p:sp>
            <p:nvSpPr>
              <p:cNvPr id="37" name="Rectangle 17"/>
              <p:cNvSpPr/>
              <p:nvPr/>
            </p:nvSpPr>
            <p:spPr bwMode="auto">
              <a:xfrm rot="5400000">
                <a:off x="4295757" y="1522664"/>
                <a:ext cx="703695" cy="6264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cs typeface="Arial" charset="0"/>
                </a:endParaRPr>
              </a:p>
            </p:txBody>
          </p:sp>
          <p:grpSp>
            <p:nvGrpSpPr>
              <p:cNvPr id="6165" name="Group 55"/>
              <p:cNvGrpSpPr>
                <a:grpSpLocks/>
              </p:cNvGrpSpPr>
              <p:nvPr/>
            </p:nvGrpSpPr>
            <p:grpSpPr bwMode="auto">
              <a:xfrm rot="5400000">
                <a:off x="4610108" y="1794763"/>
                <a:ext cx="492408" cy="68053"/>
                <a:chOff x="5179487" y="3148689"/>
                <a:chExt cx="492726" cy="68369"/>
              </a:xfrm>
            </p:grpSpPr>
            <p:sp>
              <p:nvSpPr>
                <p:cNvPr id="54" name="Oval 13"/>
                <p:cNvSpPr/>
                <p:nvPr/>
              </p:nvSpPr>
              <p:spPr>
                <a:xfrm>
                  <a:off x="5180261" y="3149062"/>
                  <a:ext cx="68144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5" name="Oval 14"/>
                <p:cNvSpPr/>
                <p:nvPr/>
              </p:nvSpPr>
              <p:spPr>
                <a:xfrm>
                  <a:off x="5319387" y="3149062"/>
                  <a:ext cx="68144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5464194" y="3149063"/>
                  <a:ext cx="70982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5603318" y="3149062"/>
                  <a:ext cx="68144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66" name="Group 56"/>
              <p:cNvGrpSpPr>
                <a:grpSpLocks/>
              </p:cNvGrpSpPr>
              <p:nvPr/>
            </p:nvGrpSpPr>
            <p:grpSpPr bwMode="auto">
              <a:xfrm rot="5400000">
                <a:off x="4343581" y="1798162"/>
                <a:ext cx="490138" cy="68052"/>
                <a:chOff x="5180852" y="3149664"/>
                <a:chExt cx="490455" cy="68368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5202643" y="3148827"/>
                  <a:ext cx="68144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321894" y="3148827"/>
                  <a:ext cx="68144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5466700" y="3148827"/>
                  <a:ext cx="68144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5602987" y="3148827"/>
                  <a:ext cx="68144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67" name="Group 23"/>
              <p:cNvGrpSpPr>
                <a:grpSpLocks/>
              </p:cNvGrpSpPr>
              <p:nvPr/>
            </p:nvGrpSpPr>
            <p:grpSpPr bwMode="auto">
              <a:xfrm rot="5400000">
                <a:off x="4216543" y="1800432"/>
                <a:ext cx="490139" cy="68052"/>
                <a:chOff x="5179945" y="3149695"/>
                <a:chExt cx="490456" cy="68368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179591" y="3149381"/>
                  <a:ext cx="68143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321556" y="3149381"/>
                  <a:ext cx="68143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66360" y="3149381"/>
                  <a:ext cx="68143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602647" y="3149381"/>
                  <a:ext cx="68143" cy="6834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  <p:grpSp>
            <p:nvGrpSpPr>
              <p:cNvPr id="6168" name="Group 28"/>
              <p:cNvGrpSpPr>
                <a:grpSpLocks/>
              </p:cNvGrpSpPr>
              <p:nvPr/>
            </p:nvGrpSpPr>
            <p:grpSpPr bwMode="auto">
              <a:xfrm rot="5400000">
                <a:off x="4476273" y="1794763"/>
                <a:ext cx="492408" cy="68053"/>
                <a:chOff x="5179487" y="3149177"/>
                <a:chExt cx="492726" cy="68369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5180261" y="3148940"/>
                  <a:ext cx="68144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319387" y="3148940"/>
                  <a:ext cx="68144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5464194" y="3148941"/>
                  <a:ext cx="70982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5603318" y="3148940"/>
                  <a:ext cx="68144" cy="68347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cs typeface="Arial" charset="0"/>
                  </a:endParaRPr>
                </a:p>
              </p:txBody>
            </p:sp>
          </p:grpSp>
        </p:grpSp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82" b="8742"/>
          <a:stretch>
            <a:fillRect/>
          </a:stretch>
        </p:blipFill>
        <p:spPr bwMode="auto">
          <a:xfrm flipH="1">
            <a:off x="0" y="2169027"/>
            <a:ext cx="2499014" cy="14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9057" y="1640123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LED 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peak 447.5nm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4696" y="418783"/>
            <a:ext cx="8494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Transient thermoreflectance Imaging on LED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7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728536"/>
            <a:ext cx="29479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1" y="1652336"/>
            <a:ext cx="56705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3801" y="2414336"/>
            <a:ext cx="29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305801" y="2490536"/>
            <a:ext cx="35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a’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066801" y="2338136"/>
            <a:ext cx="29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a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066801" y="3720849"/>
            <a:ext cx="352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a’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17476" y="4455861"/>
            <a:ext cx="3146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In the Y direction profile, the heating is more uniform.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altLang="en-US" sz="3600" dirty="0">
                <a:solidFill>
                  <a:schemeClr val="accent6">
                    <a:lumMod val="50000"/>
                  </a:schemeClr>
                </a:solidFill>
              </a:rPr>
              <a:t>Temperature profiles – another section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2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42" y="10619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Multi-junction PV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11457" r="4735" b="11457"/>
          <a:stretch/>
        </p:blipFill>
        <p:spPr bwMode="auto">
          <a:xfrm>
            <a:off x="176464" y="1499938"/>
            <a:ext cx="4315326" cy="43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07" y="1507958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60" y="1503948"/>
            <a:ext cx="195072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0524" y="2994888"/>
            <a:ext cx="13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125 microns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697" y="1159859"/>
            <a:ext cx="3799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Emission at forward </a:t>
            </a:r>
            <a:r>
              <a:rPr lang="en-US" b="1" dirty="0"/>
              <a:t>bias </a:t>
            </a:r>
            <a:r>
              <a:rPr lang="en-US" b="1" dirty="0" smtClean="0"/>
              <a:t>3V, 140mA 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36" y="3692611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6601542" y="6026628"/>
            <a:ext cx="493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73608" y="3344128"/>
            <a:ext cx="493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88317" y="5656576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microns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00550" y="3698789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108355" y="147869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20x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772509" y="1466696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1.25x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5527" y="1161535"/>
            <a:ext cx="83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optical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1003" y="116565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emission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87268" y="149928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20x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746422" y="3501080"/>
            <a:ext cx="667265" cy="66726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>
          <a:xfrm flipV="1">
            <a:off x="2413687" y="2405449"/>
            <a:ext cx="2800864" cy="142926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521146" y="1512944"/>
            <a:ext cx="337751" cy="32539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29" idx="2"/>
          </p:cNvCxnSpPr>
          <p:nvPr/>
        </p:nvCxnSpPr>
        <p:spPr>
          <a:xfrm flipH="1">
            <a:off x="7259053" y="1838340"/>
            <a:ext cx="430969" cy="20839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93306" y="22699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=</a:t>
            </a:r>
            <a:endParaRPr lang="en-US" sz="2400" b="1" dirty="0"/>
          </a:p>
        </p:txBody>
      </p:sp>
      <p:pic>
        <p:nvPicPr>
          <p:cNvPr id="5127" name="Picture 7" descr="Graphic showing the 10 layers of a multijunction PV cell: contact, bottomm cell, nucleation, buffer region, tunnel junction, middle cell, wide-bandgap tunnel junction, top cell, contact, and antireflective coating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38" y="3595438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732546" y="598539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7"/>
              </a:rPr>
              <a:t>http://www1.eere.energy.gov/solar/sunshot/pv_high_efficiency.html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433011" y="5807242"/>
            <a:ext cx="156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DoE </a:t>
            </a:r>
            <a:r>
              <a:rPr lang="en-US" sz="1200" dirty="0" err="1" smtClean="0"/>
              <a:t>SunShot</a:t>
            </a:r>
            <a:r>
              <a:rPr lang="en-US" sz="1200" dirty="0" smtClean="0"/>
              <a:t> initiative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504205" y="4091387"/>
            <a:ext cx="2359057" cy="646331"/>
          </a:xfrm>
          <a:prstGeom prst="rect">
            <a:avLst/>
          </a:prstGeom>
          <a:solidFill>
            <a:srgbClr val="CCECFF">
              <a:alpha val="54118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This is hard to find by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optical inspection only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29789" y="3745831"/>
            <a:ext cx="172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Device 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75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21" y="38693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</a:rPr>
              <a:t>InP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Laser device (cross section) </a:t>
            </a:r>
            <a:br>
              <a:rPr lang="en-US" sz="36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with 530nm and 470nm LEDs</a:t>
            </a:r>
          </a:p>
        </p:txBody>
      </p:sp>
      <p:pic>
        <p:nvPicPr>
          <p:cNvPr id="3074" name="Picture 2" descr="C:\Microsanj\1. Consulting\Kotura\Kotura cross section\530\Basler_Pack6_D76_020x_530nm_25C_49ms_250mA_binned_trans4_therm20C_CC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8" y="1739960"/>
            <a:ext cx="38671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0738" y="1942843"/>
            <a:ext cx="1108710" cy="19431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9859" y="5602230"/>
            <a:ext cx="312759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Forward diode voltage 0.73V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412561"/>
              </p:ext>
            </p:extLst>
          </p:nvPr>
        </p:nvGraphicFramePr>
        <p:xfrm>
          <a:off x="3990589" y="1706622"/>
          <a:ext cx="5276850" cy="297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2489448" y="2039998"/>
            <a:ext cx="2291098" cy="55079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 descr="C:\Microsanj\1. Consulting\Kotura\Kotura cross section\530\Basler_Pack6_D76_100x_530nm_5Hz_050mA_emissionCCDcrop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t="50000" r="23596" b="8209"/>
          <a:stretch/>
        </p:blipFill>
        <p:spPr bwMode="auto">
          <a:xfrm>
            <a:off x="123437" y="3246575"/>
            <a:ext cx="3841315" cy="21709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863656" y="4015480"/>
            <a:ext cx="204788" cy="1943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68444" y="2887576"/>
            <a:ext cx="2744187" cy="11288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93494" y="2253913"/>
            <a:ext cx="1925052" cy="9865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36358" y="2261934"/>
            <a:ext cx="1652336" cy="9705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82191" y="4863339"/>
            <a:ext cx="3585935" cy="411189"/>
          </a:xfrm>
          <a:prstGeom prst="rect">
            <a:avLst/>
          </a:prstGeom>
        </p:spPr>
        <p:txBody>
          <a:bodyPr wrap="square" lIns="102413" tIns="51206" rIns="102413" bIns="51206" rtlCol="0">
            <a:spAutoFit/>
          </a:bodyPr>
          <a:lstStyle/>
          <a:p>
            <a:r>
              <a:rPr lang="en-US" sz="2000" dirty="0"/>
              <a:t>Areas of interest </a:t>
            </a:r>
            <a:r>
              <a:rPr lang="en-US" sz="1500" dirty="0">
                <a:solidFill>
                  <a:srgbClr val="FF0000"/>
                </a:solidFill>
              </a:rPr>
              <a:t>(0.5 mm x 1 mm)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1600" y="5355776"/>
            <a:ext cx="2001100" cy="380411"/>
          </a:xfrm>
          <a:prstGeom prst="rect">
            <a:avLst/>
          </a:prstGeom>
        </p:spPr>
        <p:txBody>
          <a:bodyPr wrap="none" lIns="102413" tIns="51206" rIns="102413" bIns="51206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flip chip package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316" y="326456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250x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0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269" y="373620"/>
            <a:ext cx="6784041" cy="90870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Challenges on thermal characterization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537" y="1455822"/>
            <a:ext cx="8229600" cy="42551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General challenges for electronics devic</a:t>
            </a:r>
            <a:r>
              <a:rPr lang="en-US" dirty="0" smtClean="0"/>
              <a:t>es</a:t>
            </a:r>
          </a:p>
          <a:p>
            <a:r>
              <a:rPr lang="en-US" sz="2800" dirty="0" smtClean="0"/>
              <a:t>Small features: 10s nm – 100s microns – difficult to contact</a:t>
            </a:r>
          </a:p>
          <a:p>
            <a:r>
              <a:rPr lang="en-US" sz="2800" dirty="0" smtClean="0"/>
              <a:t>High speed response due to the small thermal mass</a:t>
            </a:r>
          </a:p>
          <a:p>
            <a:r>
              <a:rPr lang="en-US" sz="2800" dirty="0" smtClean="0"/>
              <a:t>Highly non-uniform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Additional challenges for photonics and power devices</a:t>
            </a:r>
          </a:p>
          <a:p>
            <a:r>
              <a:rPr lang="en-US" sz="2800" dirty="0" smtClean="0"/>
              <a:t>Light emission (photonics)</a:t>
            </a:r>
          </a:p>
          <a:p>
            <a:r>
              <a:rPr lang="en-US" sz="2800" dirty="0" smtClean="0"/>
              <a:t>High heat density</a:t>
            </a:r>
          </a:p>
          <a:p>
            <a:r>
              <a:rPr lang="en-US" sz="2800" dirty="0"/>
              <a:t>H</a:t>
            </a:r>
            <a:r>
              <a:rPr lang="en-US" sz="2800" dirty="0" smtClean="0"/>
              <a:t>eat sinks requirement (power devices)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1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61736"/>
            <a:ext cx="9144000" cy="6196264"/>
            <a:chOff x="0" y="642016"/>
            <a:chExt cx="9144000" cy="6196264"/>
          </a:xfrm>
        </p:grpSpPr>
        <p:pic>
          <p:nvPicPr>
            <p:cNvPr id="7172" name="Picture 4" descr="F:\Mellanox\70C\transients\Pack6_D76_100x_470nm_70C_200us_binned_250mA_transient_020us_1350s_ther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42018"/>
              <a:ext cx="4572000" cy="309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F:\Mellanox\70C\transients\Pack6_D76_100x_470nm_70C_200us_binned_250mA_transient_010us_1740s_ther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2016"/>
              <a:ext cx="4572000" cy="309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F:\Mellanox\70C\transients\Pack6_D76_100x_470nm_70C_200us_binned_250mA_transient_100us_900s_ther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40148"/>
              <a:ext cx="4572000" cy="309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F:\Mellanox\70C\transients\Pack6_D76_100x_470nm_70C_200us_binned_250mA_transient_200us_220s_therm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740148"/>
              <a:ext cx="4572000" cy="3098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F:\Mellanox\70C\transients\Pack6_D76_100x_470nm_70C_050us_binned_250mA_transient_C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70" y="1394086"/>
            <a:ext cx="2148840" cy="163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03270" y="1394086"/>
            <a:ext cx="7429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100x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98358" y="259309"/>
            <a:ext cx="5703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250mA transient thermal images at 10, 20, 100, 200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8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22401" y="346716"/>
            <a:ext cx="7547346" cy="62833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Transient response (250mA pulse)</a:t>
            </a:r>
          </a:p>
        </p:txBody>
      </p:sp>
      <p:pic>
        <p:nvPicPr>
          <p:cNvPr id="12" name="Picture 3" descr="F:\Mellanox\70C\transients\Pack6_D76_100x_470nm_70C_200us_binned_250mA_transient_010us_1740s_the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52756" r="46000" b="17269"/>
          <a:stretch/>
        </p:blipFill>
        <p:spPr bwMode="auto">
          <a:xfrm>
            <a:off x="598570" y="975719"/>
            <a:ext cx="4023360" cy="302678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8570" y="975719"/>
            <a:ext cx="12001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100x, 10us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87052" y="1421996"/>
            <a:ext cx="2053829" cy="411829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A</a:t>
            </a:r>
            <a:endParaRPr lang="en-US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2136141" y="1851130"/>
            <a:ext cx="755649" cy="314353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B</a:t>
            </a:r>
            <a:endParaRPr lang="en-US" sz="1600" b="1" dirty="0"/>
          </a:p>
        </p:txBody>
      </p:sp>
      <p:sp>
        <p:nvSpPr>
          <p:cNvPr id="9" name="Rectangle 8"/>
          <p:cNvSpPr/>
          <p:nvPr/>
        </p:nvSpPr>
        <p:spPr>
          <a:xfrm>
            <a:off x="2491105" y="2676905"/>
            <a:ext cx="187925" cy="210674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273697"/>
              </p:ext>
            </p:extLst>
          </p:nvPr>
        </p:nvGraphicFramePr>
        <p:xfrm>
          <a:off x="3818021" y="3188857"/>
          <a:ext cx="4965032" cy="303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Straight Arrow Connector 13"/>
          <p:cNvCxnSpPr>
            <a:endCxn id="9" idx="2"/>
          </p:cNvCxnSpPr>
          <p:nvPr/>
        </p:nvCxnSpPr>
        <p:spPr>
          <a:xfrm flipH="1" flipV="1">
            <a:off x="2585068" y="2887579"/>
            <a:ext cx="3037690" cy="149993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368841" y="1772654"/>
            <a:ext cx="4042612" cy="346509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855494" y="2141622"/>
            <a:ext cx="4098759" cy="305602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53726" y="5954027"/>
            <a:ext cx="206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[sec]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2846414" y="4707704"/>
            <a:ext cx="2175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Temperature change [K]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205663" y="1291389"/>
            <a:ext cx="306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</a:t>
            </a:r>
            <a:r>
              <a:rPr lang="en-US" dirty="0" err="1" smtClean="0"/>
              <a:t>InP</a:t>
            </a:r>
            <a:r>
              <a:rPr lang="en-US" dirty="0" smtClean="0"/>
              <a:t> substrate </a:t>
            </a:r>
          </a:p>
          <a:p>
            <a:r>
              <a:rPr lang="en-US" dirty="0" smtClean="0"/>
              <a:t>B: </a:t>
            </a:r>
            <a:r>
              <a:rPr lang="en-US" dirty="0" err="1" smtClean="0"/>
              <a:t>InP</a:t>
            </a:r>
            <a:r>
              <a:rPr lang="en-US" dirty="0" smtClean="0"/>
              <a:t> based modified material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85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icrosanj\1. Consulting\Kotura\Kotura cross section\Mellanox\Calibration\InPFe_01x_470nm_quick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9" y="1483895"/>
            <a:ext cx="4634865" cy="46863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856592"/>
              </p:ext>
            </p:extLst>
          </p:nvPr>
        </p:nvGraphicFramePr>
        <p:xfrm>
          <a:off x="4948989" y="2991853"/>
          <a:ext cx="4130843" cy="310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6232358" y="2680720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InP</a:t>
            </a:r>
            <a:r>
              <a:rPr lang="en-US" sz="2400" dirty="0"/>
              <a:t>: Fe doped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011" y="37891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Thermoreflectance coefficient </a:t>
            </a:r>
            <a:br>
              <a:rPr lang="en-US" sz="32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characterization for new materials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3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13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</a:rPr>
              <a:t>High Power MOSFET Transistor </a:t>
            </a:r>
            <a:r>
              <a:rPr lang="en-US" altLang="zh-CN" sz="3200" dirty="0" smtClean="0">
                <a:solidFill>
                  <a:schemeClr val="accent6">
                    <a:lumMod val="50000"/>
                  </a:schemeClr>
                </a:solidFill>
              </a:rPr>
              <a:t>Array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458913"/>
            <a:ext cx="371475" cy="328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" name="Picture 28" descr="LDMOS cross se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954088"/>
            <a:ext cx="24304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explod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2400300"/>
            <a:ext cx="6811963" cy="382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0" descr="top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892175"/>
            <a:ext cx="49387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27221" y="385011"/>
            <a:ext cx="7448550" cy="49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zh-CN" sz="3200" dirty="0" smtClean="0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5" name="Rectangle 65"/>
          <p:cNvSpPr>
            <a:spLocks noChangeArrowheads="1"/>
          </p:cNvSpPr>
          <p:nvPr/>
        </p:nvSpPr>
        <p:spPr bwMode="auto">
          <a:xfrm>
            <a:off x="5702969" y="5590674"/>
            <a:ext cx="3441031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33"/>
                </a:solidFill>
              </a:rPr>
              <a:t>“Thermal Characterization of High Power Transistor Arrays”, K. Maize et al, </a:t>
            </a:r>
            <a:r>
              <a:rPr lang="en-US" sz="1200" i="1" dirty="0">
                <a:solidFill>
                  <a:srgbClr val="990033"/>
                </a:solidFill>
              </a:rPr>
              <a:t>25th IEEE SEMI-THERM Symposium</a:t>
            </a:r>
            <a:r>
              <a:rPr lang="en-US" sz="1200" dirty="0">
                <a:solidFill>
                  <a:srgbClr val="990033"/>
                </a:solidFill>
              </a:rPr>
              <a:t>, 2009.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4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 noChangeAspect="1"/>
          </p:cNvGrpSpPr>
          <p:nvPr/>
        </p:nvGrpSpPr>
        <p:grpSpPr bwMode="auto">
          <a:xfrm>
            <a:off x="617622" y="1118268"/>
            <a:ext cx="3853180" cy="2829560"/>
            <a:chOff x="1136" y="1026"/>
            <a:chExt cx="2160" cy="1666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53" t="-1399"/>
            <a:stretch>
              <a:fillRect/>
            </a:stretch>
          </p:blipFill>
          <p:spPr bwMode="auto">
            <a:xfrm>
              <a:off x="1136" y="1026"/>
              <a:ext cx="2160" cy="1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474" y="2515"/>
              <a:ext cx="1441" cy="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endParaRPr lang="en-US" altLang="en-US" sz="1800">
                <a:cs typeface="Arial" charset="0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293" y="1274"/>
              <a:ext cx="157" cy="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endParaRPr lang="en-US" altLang="en-US" sz="1800">
                <a:cs typeface="Arial" charset="0"/>
              </a:endParaRPr>
            </a:p>
          </p:txBody>
        </p:sp>
      </p:grp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3" b="9084"/>
          <a:stretch>
            <a:fillRect/>
          </a:stretch>
        </p:blipFill>
        <p:spPr bwMode="auto">
          <a:xfrm>
            <a:off x="922171" y="3828550"/>
            <a:ext cx="33591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8"/>
          <p:cNvSpPr>
            <a:spLocks noChangeShapeType="1"/>
          </p:cNvSpPr>
          <p:nvPr/>
        </p:nvSpPr>
        <p:spPr bwMode="auto">
          <a:xfrm>
            <a:off x="964703" y="1547813"/>
            <a:ext cx="2352675" cy="2060575"/>
          </a:xfrm>
          <a:prstGeom prst="line">
            <a:avLst/>
          </a:prstGeom>
          <a:ln cmpd="sng">
            <a:prstDash val="dash"/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30"/>
          <p:cNvSpPr>
            <a:spLocks noChangeArrowheads="1"/>
          </p:cNvSpPr>
          <p:nvPr/>
        </p:nvSpPr>
        <p:spPr bwMode="auto">
          <a:xfrm>
            <a:off x="216569" y="1087271"/>
            <a:ext cx="4486275" cy="219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altLang="en-US" sz="1800">
              <a:cs typeface="Arial" charset="0"/>
            </a:endParaRPr>
          </a:p>
        </p:txBody>
      </p:sp>
      <p:grpSp>
        <p:nvGrpSpPr>
          <p:cNvPr id="11" name="Group 135"/>
          <p:cNvGrpSpPr>
            <a:grpSpLocks/>
          </p:cNvGrpSpPr>
          <p:nvPr/>
        </p:nvGrpSpPr>
        <p:grpSpPr bwMode="auto">
          <a:xfrm>
            <a:off x="4475163" y="578685"/>
            <a:ext cx="4230687" cy="4146550"/>
            <a:chOff x="3250" y="711"/>
            <a:chExt cx="2366" cy="2313"/>
          </a:xfrm>
        </p:grpSpPr>
        <p:sp>
          <p:nvSpPr>
            <p:cNvPr id="12" name="Text Box 23"/>
            <p:cNvSpPr txBox="1">
              <a:spLocks noChangeArrowheads="1"/>
            </p:cNvSpPr>
            <p:nvPr/>
          </p:nvSpPr>
          <p:spPr bwMode="auto">
            <a:xfrm>
              <a:off x="3504" y="985"/>
              <a:ext cx="16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zh-CN" sz="1200">
                  <a:solidFill>
                    <a:schemeClr val="bg1"/>
                  </a:solidFill>
                  <a:ea typeface="SimSun" pitchFamily="2" charset="-122"/>
                  <a:cs typeface="Arial" charset="0"/>
                </a:rPr>
                <a:t>b</a:t>
              </a:r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3250" y="868"/>
              <a:ext cx="202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endParaRPr lang="en-US" altLang="en-US" sz="1800">
                <a:cs typeface="Arial" charset="0"/>
              </a:endParaRPr>
            </a:p>
          </p:txBody>
        </p:sp>
        <p:sp>
          <p:nvSpPr>
            <p:cNvPr id="14" name="AutoShape 41"/>
            <p:cNvSpPr>
              <a:spLocks noChangeAspect="1" noChangeArrowheads="1" noTextEdit="1"/>
            </p:cNvSpPr>
            <p:nvPr/>
          </p:nvSpPr>
          <p:spPr bwMode="auto">
            <a:xfrm>
              <a:off x="3792" y="864"/>
              <a:ext cx="162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30"/>
            <p:cNvGrpSpPr>
              <a:grpSpLocks/>
            </p:cNvGrpSpPr>
            <p:nvPr/>
          </p:nvGrpSpPr>
          <p:grpSpPr bwMode="auto">
            <a:xfrm>
              <a:off x="3408" y="711"/>
              <a:ext cx="2064" cy="2121"/>
              <a:chOff x="3408" y="711"/>
              <a:chExt cx="2064" cy="2121"/>
            </a:xfrm>
          </p:grpSpPr>
          <p:pic>
            <p:nvPicPr>
              <p:cNvPr id="58" name="Picture 1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76787">
                <a:off x="3687" y="1017"/>
                <a:ext cx="1440" cy="1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9" name="Group 129"/>
              <p:cNvGrpSpPr>
                <a:grpSpLocks/>
              </p:cNvGrpSpPr>
              <p:nvPr/>
            </p:nvGrpSpPr>
            <p:grpSpPr bwMode="auto">
              <a:xfrm>
                <a:off x="3408" y="711"/>
                <a:ext cx="2064" cy="2121"/>
                <a:chOff x="3408" y="711"/>
                <a:chExt cx="2064" cy="2121"/>
              </a:xfrm>
            </p:grpSpPr>
            <p:sp>
              <p:nvSpPr>
                <p:cNvPr id="60" name="Rectangle 125"/>
                <p:cNvSpPr>
                  <a:spLocks noChangeArrowheads="1"/>
                </p:cNvSpPr>
                <p:nvPr/>
              </p:nvSpPr>
              <p:spPr bwMode="auto">
                <a:xfrm>
                  <a:off x="3993" y="711"/>
                  <a:ext cx="866" cy="39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l" eaLnBrk="1" hangingPunct="1"/>
                  <a:endParaRPr lang="en-US" altLang="en-US" sz="1800">
                    <a:cs typeface="Arial" charset="0"/>
                  </a:endParaRPr>
                </a:p>
              </p:txBody>
            </p:sp>
            <p:sp>
              <p:nvSpPr>
                <p:cNvPr id="61" name="Rectangle 12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1776" cy="4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l" eaLnBrk="1" hangingPunct="1"/>
                  <a:endParaRPr lang="en-US" altLang="en-US" sz="1800">
                    <a:cs typeface="Arial" charset="0"/>
                  </a:endParaRPr>
                </a:p>
              </p:txBody>
            </p:sp>
            <p:sp>
              <p:nvSpPr>
                <p:cNvPr id="62" name="Rectangle 127"/>
                <p:cNvSpPr>
                  <a:spLocks noChangeArrowheads="1"/>
                </p:cNvSpPr>
                <p:nvPr/>
              </p:nvSpPr>
              <p:spPr bwMode="auto">
                <a:xfrm rot="-5400000">
                  <a:off x="2688" y="1584"/>
                  <a:ext cx="1776" cy="3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l" eaLnBrk="1" hangingPunct="1"/>
                  <a:endParaRPr lang="en-US" altLang="en-US" sz="1800">
                    <a:cs typeface="Arial" charset="0"/>
                  </a:endParaRPr>
                </a:p>
              </p:txBody>
            </p:sp>
            <p:sp>
              <p:nvSpPr>
                <p:cNvPr id="63" name="Rectangle 128"/>
                <p:cNvSpPr>
                  <a:spLocks noChangeArrowheads="1"/>
                </p:cNvSpPr>
                <p:nvPr/>
              </p:nvSpPr>
              <p:spPr bwMode="auto">
                <a:xfrm rot="-5400000">
                  <a:off x="4368" y="1536"/>
                  <a:ext cx="1776" cy="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l" eaLnBrk="1" hangingPunct="1"/>
                  <a:endParaRPr lang="en-US" altLang="en-US" sz="1800">
                    <a:cs typeface="Arial" charset="0"/>
                  </a:endParaRPr>
                </a:p>
              </p:txBody>
            </p:sp>
          </p:grpSp>
        </p:grpSp>
        <p:grpSp>
          <p:nvGrpSpPr>
            <p:cNvPr id="16" name="Group 124"/>
            <p:cNvGrpSpPr>
              <a:grpSpLocks/>
            </p:cNvGrpSpPr>
            <p:nvPr/>
          </p:nvGrpSpPr>
          <p:grpSpPr bwMode="auto">
            <a:xfrm>
              <a:off x="5280" y="1104"/>
              <a:ext cx="336" cy="1248"/>
              <a:chOff x="5172" y="1034"/>
              <a:chExt cx="196" cy="1780"/>
            </a:xfrm>
          </p:grpSpPr>
          <p:sp>
            <p:nvSpPr>
              <p:cNvPr id="21" name="Rectangle 86"/>
              <p:cNvSpPr>
                <a:spLocks noChangeArrowheads="1"/>
              </p:cNvSpPr>
              <p:nvPr/>
            </p:nvSpPr>
            <p:spPr bwMode="auto">
              <a:xfrm>
                <a:off x="5172" y="1034"/>
                <a:ext cx="78" cy="17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endParaRPr lang="en-US" altLang="en-US" sz="1800">
                  <a:cs typeface="Arial" charset="0"/>
                </a:endParaRPr>
              </a:p>
            </p:txBody>
          </p:sp>
          <p:sp>
            <p:nvSpPr>
              <p:cNvPr id="22" name="Rectangle 87"/>
              <p:cNvSpPr>
                <a:spLocks noChangeArrowheads="1"/>
              </p:cNvSpPr>
              <p:nvPr/>
            </p:nvSpPr>
            <p:spPr bwMode="auto">
              <a:xfrm>
                <a:off x="5172" y="1034"/>
                <a:ext cx="78" cy="1764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endParaRPr lang="en-US" altLang="en-US" sz="1800">
                  <a:cs typeface="Arial" charset="0"/>
                </a:endParaRPr>
              </a:p>
            </p:txBody>
          </p:sp>
          <p:pic>
            <p:nvPicPr>
              <p:cNvPr id="23" name="Picture 8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2" y="1034"/>
                <a:ext cx="81" cy="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Line 89"/>
              <p:cNvSpPr>
                <a:spLocks noChangeShapeType="1"/>
              </p:cNvSpPr>
              <p:nvPr/>
            </p:nvSpPr>
            <p:spPr bwMode="auto">
              <a:xfrm>
                <a:off x="5172" y="1034"/>
                <a:ext cx="7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0"/>
              <p:cNvSpPr>
                <a:spLocks/>
              </p:cNvSpPr>
              <p:nvPr/>
            </p:nvSpPr>
            <p:spPr bwMode="auto">
              <a:xfrm>
                <a:off x="5172" y="1034"/>
                <a:ext cx="78" cy="1764"/>
              </a:xfrm>
              <a:custGeom>
                <a:avLst/>
                <a:gdLst>
                  <a:gd name="T0" fmla="*/ 0 w 27"/>
                  <a:gd name="T1" fmla="*/ 2147483647 h 343"/>
                  <a:gd name="T2" fmla="*/ 219635828 w 27"/>
                  <a:gd name="T3" fmla="*/ 2147483647 h 343"/>
                  <a:gd name="T4" fmla="*/ 219635828 w 27"/>
                  <a:gd name="T5" fmla="*/ 0 h 343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343"/>
                  <a:gd name="T11" fmla="*/ 27 w 27"/>
                  <a:gd name="T12" fmla="*/ 343 h 3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343">
                    <a:moveTo>
                      <a:pt x="0" y="343"/>
                    </a:moveTo>
                    <a:lnTo>
                      <a:pt x="27" y="343"/>
                    </a:lnTo>
                    <a:lnTo>
                      <a:pt x="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91"/>
              <p:cNvSpPr>
                <a:spLocks noChangeShapeType="1"/>
              </p:cNvSpPr>
              <p:nvPr/>
            </p:nvSpPr>
            <p:spPr bwMode="auto">
              <a:xfrm flipV="1">
                <a:off x="5172" y="1034"/>
                <a:ext cx="1" cy="176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auto">
              <a:xfrm>
                <a:off x="5172" y="1034"/>
                <a:ext cx="78" cy="1764"/>
              </a:xfrm>
              <a:custGeom>
                <a:avLst/>
                <a:gdLst>
                  <a:gd name="T0" fmla="*/ 0 w 27"/>
                  <a:gd name="T1" fmla="*/ 2147483647 h 343"/>
                  <a:gd name="T2" fmla="*/ 219635828 w 27"/>
                  <a:gd name="T3" fmla="*/ 2147483647 h 343"/>
                  <a:gd name="T4" fmla="*/ 219635828 w 27"/>
                  <a:gd name="T5" fmla="*/ 0 h 343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343"/>
                  <a:gd name="T11" fmla="*/ 27 w 27"/>
                  <a:gd name="T12" fmla="*/ 343 h 3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343">
                    <a:moveTo>
                      <a:pt x="0" y="343"/>
                    </a:moveTo>
                    <a:lnTo>
                      <a:pt x="27" y="343"/>
                    </a:lnTo>
                    <a:lnTo>
                      <a:pt x="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93"/>
              <p:cNvSpPr>
                <a:spLocks noChangeShapeType="1"/>
              </p:cNvSpPr>
              <p:nvPr/>
            </p:nvSpPr>
            <p:spPr bwMode="auto">
              <a:xfrm flipH="1">
                <a:off x="5238" y="2705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94"/>
              <p:cNvSpPr>
                <a:spLocks noChangeShapeType="1"/>
              </p:cNvSpPr>
              <p:nvPr/>
            </p:nvSpPr>
            <p:spPr bwMode="auto">
              <a:xfrm>
                <a:off x="5172" y="2705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95"/>
              <p:cNvSpPr>
                <a:spLocks noChangeArrowheads="1"/>
              </p:cNvSpPr>
              <p:nvPr/>
            </p:nvSpPr>
            <p:spPr bwMode="auto">
              <a:xfrm>
                <a:off x="5259" y="2650"/>
                <a:ext cx="109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0.25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1" name="Line 96"/>
              <p:cNvSpPr>
                <a:spLocks noChangeShapeType="1"/>
              </p:cNvSpPr>
              <p:nvPr/>
            </p:nvSpPr>
            <p:spPr bwMode="auto">
              <a:xfrm flipH="1">
                <a:off x="5238" y="2510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97"/>
              <p:cNvSpPr>
                <a:spLocks noChangeShapeType="1"/>
              </p:cNvSpPr>
              <p:nvPr/>
            </p:nvSpPr>
            <p:spPr bwMode="auto">
              <a:xfrm>
                <a:off x="5172" y="2510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98"/>
              <p:cNvSpPr>
                <a:spLocks noChangeArrowheads="1"/>
              </p:cNvSpPr>
              <p:nvPr/>
            </p:nvSpPr>
            <p:spPr bwMode="auto">
              <a:xfrm>
                <a:off x="5259" y="2455"/>
                <a:ext cx="7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0.3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4" name="Line 99"/>
              <p:cNvSpPr>
                <a:spLocks noChangeShapeType="1"/>
              </p:cNvSpPr>
              <p:nvPr/>
            </p:nvSpPr>
            <p:spPr bwMode="auto">
              <a:xfrm flipH="1">
                <a:off x="5238" y="2314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00"/>
              <p:cNvSpPr>
                <a:spLocks noChangeShapeType="1"/>
              </p:cNvSpPr>
              <p:nvPr/>
            </p:nvSpPr>
            <p:spPr bwMode="auto">
              <a:xfrm>
                <a:off x="5172" y="2314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101"/>
              <p:cNvSpPr>
                <a:spLocks noChangeArrowheads="1"/>
              </p:cNvSpPr>
              <p:nvPr/>
            </p:nvSpPr>
            <p:spPr bwMode="auto">
              <a:xfrm>
                <a:off x="5259" y="2258"/>
                <a:ext cx="109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0.35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37" name="Line 102"/>
              <p:cNvSpPr>
                <a:spLocks noChangeShapeType="1"/>
              </p:cNvSpPr>
              <p:nvPr/>
            </p:nvSpPr>
            <p:spPr bwMode="auto">
              <a:xfrm flipH="1">
                <a:off x="5238" y="2119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103"/>
              <p:cNvSpPr>
                <a:spLocks noChangeShapeType="1"/>
              </p:cNvSpPr>
              <p:nvPr/>
            </p:nvSpPr>
            <p:spPr bwMode="auto">
              <a:xfrm>
                <a:off x="5172" y="2119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Rectangle 104"/>
              <p:cNvSpPr>
                <a:spLocks noChangeArrowheads="1"/>
              </p:cNvSpPr>
              <p:nvPr/>
            </p:nvSpPr>
            <p:spPr bwMode="auto">
              <a:xfrm>
                <a:off x="5259" y="2062"/>
                <a:ext cx="7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0.4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40" name="Line 105"/>
              <p:cNvSpPr>
                <a:spLocks noChangeShapeType="1"/>
              </p:cNvSpPr>
              <p:nvPr/>
            </p:nvSpPr>
            <p:spPr bwMode="auto">
              <a:xfrm flipH="1">
                <a:off x="5238" y="1929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106"/>
              <p:cNvSpPr>
                <a:spLocks noChangeShapeType="1"/>
              </p:cNvSpPr>
              <p:nvPr/>
            </p:nvSpPr>
            <p:spPr bwMode="auto">
              <a:xfrm>
                <a:off x="5172" y="1929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Rectangle 107"/>
              <p:cNvSpPr>
                <a:spLocks noChangeArrowheads="1"/>
              </p:cNvSpPr>
              <p:nvPr/>
            </p:nvSpPr>
            <p:spPr bwMode="auto">
              <a:xfrm>
                <a:off x="5259" y="1871"/>
                <a:ext cx="109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0.45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43" name="Line 108"/>
              <p:cNvSpPr>
                <a:spLocks noChangeShapeType="1"/>
              </p:cNvSpPr>
              <p:nvPr/>
            </p:nvSpPr>
            <p:spPr bwMode="auto">
              <a:xfrm flipH="1">
                <a:off x="5238" y="1733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109"/>
              <p:cNvSpPr>
                <a:spLocks noChangeShapeType="1"/>
              </p:cNvSpPr>
              <p:nvPr/>
            </p:nvSpPr>
            <p:spPr bwMode="auto">
              <a:xfrm>
                <a:off x="5172" y="1733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Rectangle 110"/>
              <p:cNvSpPr>
                <a:spLocks noChangeArrowheads="1"/>
              </p:cNvSpPr>
              <p:nvPr/>
            </p:nvSpPr>
            <p:spPr bwMode="auto">
              <a:xfrm>
                <a:off x="5259" y="1678"/>
                <a:ext cx="7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0.5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46" name="Line 111"/>
              <p:cNvSpPr>
                <a:spLocks noChangeShapeType="1"/>
              </p:cNvSpPr>
              <p:nvPr/>
            </p:nvSpPr>
            <p:spPr bwMode="auto">
              <a:xfrm flipH="1">
                <a:off x="5238" y="1538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112"/>
              <p:cNvSpPr>
                <a:spLocks noChangeShapeType="1"/>
              </p:cNvSpPr>
              <p:nvPr/>
            </p:nvSpPr>
            <p:spPr bwMode="auto">
              <a:xfrm>
                <a:off x="5172" y="1538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Rectangle 113"/>
              <p:cNvSpPr>
                <a:spLocks noChangeArrowheads="1"/>
              </p:cNvSpPr>
              <p:nvPr/>
            </p:nvSpPr>
            <p:spPr bwMode="auto">
              <a:xfrm>
                <a:off x="5259" y="1481"/>
                <a:ext cx="109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0.55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49" name="Line 114"/>
              <p:cNvSpPr>
                <a:spLocks noChangeShapeType="1"/>
              </p:cNvSpPr>
              <p:nvPr/>
            </p:nvSpPr>
            <p:spPr bwMode="auto">
              <a:xfrm flipH="1">
                <a:off x="5238" y="1342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15"/>
              <p:cNvSpPr>
                <a:spLocks noChangeShapeType="1"/>
              </p:cNvSpPr>
              <p:nvPr/>
            </p:nvSpPr>
            <p:spPr bwMode="auto">
              <a:xfrm>
                <a:off x="5172" y="1342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Rectangle 116"/>
              <p:cNvSpPr>
                <a:spLocks noChangeArrowheads="1"/>
              </p:cNvSpPr>
              <p:nvPr/>
            </p:nvSpPr>
            <p:spPr bwMode="auto">
              <a:xfrm>
                <a:off x="5259" y="1287"/>
                <a:ext cx="78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0.6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52" name="Line 117"/>
              <p:cNvSpPr>
                <a:spLocks noChangeShapeType="1"/>
              </p:cNvSpPr>
              <p:nvPr/>
            </p:nvSpPr>
            <p:spPr bwMode="auto">
              <a:xfrm flipH="1">
                <a:off x="5238" y="1147"/>
                <a:ext cx="12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118"/>
              <p:cNvSpPr>
                <a:spLocks noChangeShapeType="1"/>
              </p:cNvSpPr>
              <p:nvPr/>
            </p:nvSpPr>
            <p:spPr bwMode="auto">
              <a:xfrm>
                <a:off x="5172" y="1147"/>
                <a:ext cx="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Rectangle 119"/>
              <p:cNvSpPr>
                <a:spLocks noChangeArrowheads="1"/>
              </p:cNvSpPr>
              <p:nvPr/>
            </p:nvSpPr>
            <p:spPr bwMode="auto">
              <a:xfrm>
                <a:off x="5259" y="1090"/>
                <a:ext cx="109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/>
                <a:r>
                  <a:rPr lang="en-US" altLang="zh-CN" sz="1200">
                    <a:solidFill>
                      <a:srgbClr val="000000"/>
                    </a:solidFill>
                    <a:latin typeface="Helvetica" pitchFamily="34" charset="0"/>
                    <a:ea typeface="SimSun" pitchFamily="2" charset="-122"/>
                    <a:cs typeface="Arial" charset="0"/>
                  </a:rPr>
                  <a:t>0.65</a:t>
                </a:r>
                <a:endParaRPr lang="en-US" altLang="zh-CN" sz="1800">
                  <a:ea typeface="SimSun" pitchFamily="2" charset="-122"/>
                  <a:cs typeface="Arial" charset="0"/>
                </a:endParaRPr>
              </a:p>
            </p:txBody>
          </p:sp>
          <p:sp>
            <p:nvSpPr>
              <p:cNvPr id="55" name="Line 120"/>
              <p:cNvSpPr>
                <a:spLocks noChangeShapeType="1"/>
              </p:cNvSpPr>
              <p:nvPr/>
            </p:nvSpPr>
            <p:spPr bwMode="auto">
              <a:xfrm>
                <a:off x="5172" y="1034"/>
                <a:ext cx="7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21"/>
              <p:cNvSpPr>
                <a:spLocks/>
              </p:cNvSpPr>
              <p:nvPr/>
            </p:nvSpPr>
            <p:spPr bwMode="auto">
              <a:xfrm>
                <a:off x="5172" y="1034"/>
                <a:ext cx="78" cy="1764"/>
              </a:xfrm>
              <a:custGeom>
                <a:avLst/>
                <a:gdLst>
                  <a:gd name="T0" fmla="*/ 0 w 27"/>
                  <a:gd name="T1" fmla="*/ 2147483647 h 343"/>
                  <a:gd name="T2" fmla="*/ 219635828 w 27"/>
                  <a:gd name="T3" fmla="*/ 2147483647 h 343"/>
                  <a:gd name="T4" fmla="*/ 219635828 w 27"/>
                  <a:gd name="T5" fmla="*/ 0 h 343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343"/>
                  <a:gd name="T11" fmla="*/ 27 w 27"/>
                  <a:gd name="T12" fmla="*/ 343 h 3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343">
                    <a:moveTo>
                      <a:pt x="0" y="343"/>
                    </a:moveTo>
                    <a:lnTo>
                      <a:pt x="27" y="343"/>
                    </a:lnTo>
                    <a:lnTo>
                      <a:pt x="2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122"/>
              <p:cNvSpPr>
                <a:spLocks noChangeShapeType="1"/>
              </p:cNvSpPr>
              <p:nvPr/>
            </p:nvSpPr>
            <p:spPr bwMode="auto">
              <a:xfrm flipV="1">
                <a:off x="5172" y="1034"/>
                <a:ext cx="1" cy="176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Line 131"/>
            <p:cNvSpPr>
              <a:spLocks noChangeShapeType="1"/>
            </p:cNvSpPr>
            <p:nvPr/>
          </p:nvSpPr>
          <p:spPr bwMode="auto">
            <a:xfrm>
              <a:off x="3893" y="1373"/>
              <a:ext cx="923" cy="8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32"/>
            <p:cNvSpPr txBox="1">
              <a:spLocks noChangeArrowheads="1"/>
            </p:cNvSpPr>
            <p:nvPr/>
          </p:nvSpPr>
          <p:spPr bwMode="auto">
            <a:xfrm>
              <a:off x="3746" y="1245"/>
              <a:ext cx="13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zh-CN" b="1">
                  <a:solidFill>
                    <a:schemeClr val="bg1"/>
                  </a:solidFill>
                  <a:ea typeface="SimSun" pitchFamily="2" charset="-122"/>
                  <a:cs typeface="Arial" charset="0"/>
                </a:rPr>
                <a:t>a</a:t>
              </a:r>
            </a:p>
          </p:txBody>
        </p:sp>
        <p:sp>
          <p:nvSpPr>
            <p:cNvPr id="19" name="Text Box 133"/>
            <p:cNvSpPr txBox="1">
              <a:spLocks noChangeArrowheads="1"/>
            </p:cNvSpPr>
            <p:nvPr/>
          </p:nvSpPr>
          <p:spPr bwMode="auto">
            <a:xfrm>
              <a:off x="4703" y="2141"/>
              <a:ext cx="3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zh-CN" b="1">
                  <a:solidFill>
                    <a:schemeClr val="bg1"/>
                  </a:solidFill>
                  <a:ea typeface="SimSun" pitchFamily="2" charset="-122"/>
                  <a:cs typeface="Arial" charset="0"/>
                </a:rPr>
                <a:t>a’</a:t>
              </a:r>
            </a:p>
          </p:txBody>
        </p:sp>
        <p:sp>
          <p:nvSpPr>
            <p:cNvPr id="20" name="Rectangle 134"/>
            <p:cNvSpPr>
              <a:spLocks noChangeArrowheads="1"/>
            </p:cNvSpPr>
            <p:nvPr/>
          </p:nvSpPr>
          <p:spPr bwMode="auto">
            <a:xfrm>
              <a:off x="3737" y="1114"/>
              <a:ext cx="1304" cy="123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endParaRPr lang="en-US" altLang="en-US" sz="1800">
                <a:cs typeface="Arial" charset="0"/>
              </a:endParaRPr>
            </a:p>
          </p:txBody>
        </p:sp>
      </p:grpSp>
      <p:pic>
        <p:nvPicPr>
          <p:cNvPr id="64" name="Picture 1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653255"/>
            <a:ext cx="3302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140"/>
          <p:cNvSpPr txBox="1">
            <a:spLocks noChangeArrowheads="1"/>
          </p:cNvSpPr>
          <p:nvPr/>
        </p:nvSpPr>
        <p:spPr bwMode="auto">
          <a:xfrm>
            <a:off x="797091" y="5899987"/>
            <a:ext cx="7448550" cy="30777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sz="1400" dirty="0">
                <a:ea typeface="SimSun" pitchFamily="2" charset="-122"/>
                <a:cs typeface="Arial" charset="0"/>
              </a:rPr>
              <a:t>The magnitudes of temperature rise at both </a:t>
            </a:r>
            <a:r>
              <a:rPr lang="en-US" altLang="zh-CN" sz="1400" dirty="0" smtClean="0">
                <a:ea typeface="SimSun" pitchFamily="2" charset="-122"/>
                <a:cs typeface="Arial" charset="0"/>
              </a:rPr>
              <a:t>source </a:t>
            </a:r>
            <a:r>
              <a:rPr lang="en-US" altLang="zh-CN" sz="1400" dirty="0">
                <a:ea typeface="SimSun" pitchFamily="2" charset="-122"/>
                <a:cs typeface="Arial" charset="0"/>
              </a:rPr>
              <a:t>and </a:t>
            </a:r>
            <a:r>
              <a:rPr lang="en-US" altLang="zh-CN" sz="1400" dirty="0" smtClean="0">
                <a:ea typeface="SimSun" pitchFamily="2" charset="-122"/>
                <a:cs typeface="Arial" charset="0"/>
              </a:rPr>
              <a:t>drain </a:t>
            </a:r>
            <a:r>
              <a:rPr lang="en-US" altLang="zh-CN" sz="1400" dirty="0">
                <a:ea typeface="SimSun" pitchFamily="2" charset="-122"/>
                <a:cs typeface="Arial" charset="0"/>
              </a:rPr>
              <a:t>are in a good agreement</a:t>
            </a:r>
            <a:r>
              <a:rPr lang="en-US" altLang="zh-CN" sz="1400" dirty="0" smtClean="0">
                <a:ea typeface="SimSun" pitchFamily="2" charset="-122"/>
                <a:cs typeface="Arial" charset="0"/>
              </a:rPr>
              <a:t>.</a:t>
            </a:r>
            <a:endParaRPr lang="en-US" altLang="zh-CN" sz="1400" dirty="0">
              <a:ea typeface="SimSun" pitchFamily="2" charset="-122"/>
              <a:cs typeface="Arial" charset="0"/>
            </a:endParaRPr>
          </a:p>
        </p:txBody>
      </p:sp>
      <p:sp>
        <p:nvSpPr>
          <p:cNvPr id="67" name="TextBox 79"/>
          <p:cNvSpPr txBox="1">
            <a:spLocks noChangeArrowheads="1"/>
          </p:cNvSpPr>
          <p:nvPr/>
        </p:nvSpPr>
        <p:spPr bwMode="auto">
          <a:xfrm>
            <a:off x="1074822" y="924010"/>
            <a:ext cx="64649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err="1">
                <a:cs typeface="Arial" charset="0"/>
              </a:rPr>
              <a:t>Vd</a:t>
            </a:r>
            <a:r>
              <a:rPr lang="en-US" altLang="en-US" sz="2000" dirty="0">
                <a:cs typeface="Arial" charset="0"/>
              </a:rPr>
              <a:t> = 0.5V, </a:t>
            </a:r>
            <a:r>
              <a:rPr lang="en-US" altLang="en-US" sz="2000" dirty="0" smtClean="0">
                <a:cs typeface="Arial" charset="0"/>
              </a:rPr>
              <a:t>Id </a:t>
            </a:r>
            <a:r>
              <a:rPr lang="en-US" altLang="en-US" sz="2000" dirty="0">
                <a:cs typeface="Arial" charset="0"/>
              </a:rPr>
              <a:t>≈ </a:t>
            </a:r>
            <a:r>
              <a:rPr lang="en-US" altLang="en-US" sz="2000" dirty="0" smtClean="0">
                <a:cs typeface="Arial" charset="0"/>
              </a:rPr>
              <a:t>0.5A  </a:t>
            </a:r>
            <a:r>
              <a:rPr lang="en-US" altLang="zh-CN" sz="2000" dirty="0">
                <a:ea typeface="SimSun" pitchFamily="2" charset="-122"/>
                <a:cs typeface="Arial" charset="0"/>
              </a:rPr>
              <a:t>6 </a:t>
            </a:r>
            <a:r>
              <a:rPr lang="en-US" altLang="zh-CN" sz="2000" dirty="0" smtClean="0">
                <a:ea typeface="SimSun" pitchFamily="2" charset="-122"/>
                <a:cs typeface="Arial" charset="0"/>
              </a:rPr>
              <a:t>amps/mm</a:t>
            </a:r>
            <a:r>
              <a:rPr lang="en-US" altLang="zh-CN" sz="2000" baseline="30000" dirty="0" smtClean="0">
                <a:ea typeface="SimSun" pitchFamily="2" charset="-122"/>
                <a:cs typeface="Arial" charset="0"/>
              </a:rPr>
              <a:t>2</a:t>
            </a:r>
            <a:endParaRPr lang="en-US" altLang="en-US" sz="2000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79" y="362869"/>
            <a:ext cx="8229600" cy="591636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</a:rPr>
              <a:t>Thermal image vs. simulation at low bias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57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80" y="116607"/>
            <a:ext cx="9171327" cy="1143000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accent6">
                    <a:lumMod val="50000"/>
                  </a:schemeClr>
                </a:solidFill>
              </a:rPr>
              <a:t>Array heating at low &amp; high current densities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254625" y="1241425"/>
            <a:ext cx="3657600" cy="469582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11275" y="1287463"/>
            <a:ext cx="3657600" cy="46370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260975" y="1042988"/>
            <a:ext cx="3657600" cy="333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 rot="10800000">
            <a:off x="6357938" y="3657600"/>
            <a:ext cx="176212" cy="1125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 sz="1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Δ Temperature [°C]</a:t>
            </a: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9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4" t="6256" r="10484" b="7880"/>
          <a:stretch>
            <a:fillRect/>
          </a:stretch>
        </p:blipFill>
        <p:spPr bwMode="auto">
          <a:xfrm rot="5400000">
            <a:off x="7129463" y="1704975"/>
            <a:ext cx="1905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4"/>
          <p:cNvSpPr txBox="1">
            <a:spLocks noChangeArrowheads="1"/>
          </p:cNvSpPr>
          <p:nvPr/>
        </p:nvSpPr>
        <p:spPr bwMode="auto">
          <a:xfrm>
            <a:off x="6221413" y="1431925"/>
            <a:ext cx="1447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fr-FR" altLang="en-US" b="1">
                <a:solidFill>
                  <a:srgbClr val="000000"/>
                </a:solidFill>
                <a:cs typeface="Arial" charset="0"/>
              </a:rPr>
              <a:t>47 A/mm</a:t>
            </a:r>
            <a:r>
              <a:rPr lang="fr-FR" altLang="en-US" b="1" baseline="30000">
                <a:solidFill>
                  <a:srgbClr val="000000"/>
                </a:solidFill>
                <a:cs typeface="Arial" charset="0"/>
              </a:rPr>
              <a:t>2</a:t>
            </a:r>
          </a:p>
          <a:p>
            <a:pPr eaLnBrk="1" hangingPunct="1">
              <a:spcAft>
                <a:spcPts val="100"/>
              </a:spcAft>
            </a:pPr>
            <a:r>
              <a:rPr lang="fr-FR" altLang="en-US" sz="1000">
                <a:solidFill>
                  <a:srgbClr val="000000"/>
                </a:solidFill>
                <a:cs typeface="Arial" charset="0"/>
              </a:rPr>
              <a:t>V</a:t>
            </a:r>
            <a:r>
              <a:rPr lang="fr-FR" altLang="en-US" sz="1000" baseline="-25000">
                <a:solidFill>
                  <a:srgbClr val="000000"/>
                </a:solidFill>
                <a:cs typeface="Arial" charset="0"/>
              </a:rPr>
              <a:t>D</a:t>
            </a:r>
            <a:r>
              <a:rPr lang="fr-FR" altLang="en-US" sz="1000">
                <a:solidFill>
                  <a:srgbClr val="000000"/>
                </a:solidFill>
                <a:cs typeface="Arial" charset="0"/>
              </a:rPr>
              <a:t>=5V,  I</a:t>
            </a:r>
            <a:r>
              <a:rPr lang="fr-FR" altLang="en-US" sz="1000" baseline="-25000">
                <a:solidFill>
                  <a:srgbClr val="000000"/>
                </a:solidFill>
                <a:cs typeface="Arial" charset="0"/>
              </a:rPr>
              <a:t>D</a:t>
            </a:r>
            <a:r>
              <a:rPr lang="fr-FR" altLang="en-US" sz="1000">
                <a:solidFill>
                  <a:srgbClr val="000000"/>
                </a:solidFill>
                <a:cs typeface="Arial" charset="0"/>
              </a:rPr>
              <a:t>=4.2A</a:t>
            </a:r>
            <a:endParaRPr lang="en-US" altLang="en-US" sz="1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6022975" y="5357813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b</a:t>
            </a: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8397875" y="5357813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b’</a:t>
            </a:r>
          </a:p>
        </p:txBody>
      </p:sp>
      <p:pic>
        <p:nvPicPr>
          <p:cNvPr id="13" name="Picture 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6308" r="8812" b="10234"/>
          <a:stretch>
            <a:fillRect/>
          </a:stretch>
        </p:blipFill>
        <p:spPr bwMode="auto">
          <a:xfrm>
            <a:off x="6007100" y="3092450"/>
            <a:ext cx="2551113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0"/>
          <p:cNvSpPr txBox="1">
            <a:spLocks noChangeArrowheads="1"/>
          </p:cNvSpPr>
          <p:nvPr/>
        </p:nvSpPr>
        <p:spPr bwMode="auto">
          <a:xfrm>
            <a:off x="6746875" y="3317875"/>
            <a:ext cx="1585913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Δ T profile from b to b'</a:t>
            </a:r>
            <a:endParaRPr lang="en-US" altLang="en-US" sz="1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 Box 71"/>
          <p:cNvSpPr txBox="1">
            <a:spLocks noChangeArrowheads="1"/>
          </p:cNvSpPr>
          <p:nvPr/>
        </p:nvSpPr>
        <p:spPr bwMode="auto">
          <a:xfrm>
            <a:off x="6594475" y="5389563"/>
            <a:ext cx="13636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Distance </a:t>
            </a:r>
          </a:p>
        </p:txBody>
      </p:sp>
      <p:sp>
        <p:nvSpPr>
          <p:cNvPr id="16" name="Text Box 75"/>
          <p:cNvSpPr txBox="1">
            <a:spLocks noChangeArrowheads="1"/>
          </p:cNvSpPr>
          <p:nvPr/>
        </p:nvSpPr>
        <p:spPr bwMode="auto">
          <a:xfrm>
            <a:off x="5735638" y="5259388"/>
            <a:ext cx="27463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30</a:t>
            </a:r>
          </a:p>
        </p:txBody>
      </p:sp>
      <p:sp>
        <p:nvSpPr>
          <p:cNvPr id="17" name="Text Box 76"/>
          <p:cNvSpPr txBox="1">
            <a:spLocks noChangeArrowheads="1"/>
          </p:cNvSpPr>
          <p:nvPr/>
        </p:nvSpPr>
        <p:spPr bwMode="auto">
          <a:xfrm>
            <a:off x="5735638" y="3048000"/>
            <a:ext cx="27463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70</a:t>
            </a:r>
          </a:p>
        </p:txBody>
      </p:sp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5735638" y="4151313"/>
            <a:ext cx="2746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50</a:t>
            </a:r>
          </a:p>
        </p:txBody>
      </p:sp>
      <p:sp>
        <p:nvSpPr>
          <p:cNvPr id="19" name="Text Box 78"/>
          <p:cNvSpPr txBox="1">
            <a:spLocks noChangeArrowheads="1"/>
          </p:cNvSpPr>
          <p:nvPr/>
        </p:nvSpPr>
        <p:spPr bwMode="auto">
          <a:xfrm>
            <a:off x="5735638" y="3597275"/>
            <a:ext cx="27463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60</a:t>
            </a:r>
          </a:p>
        </p:txBody>
      </p:sp>
      <p:sp>
        <p:nvSpPr>
          <p:cNvPr id="20" name="Text Box 79"/>
          <p:cNvSpPr txBox="1">
            <a:spLocks noChangeArrowheads="1"/>
          </p:cNvSpPr>
          <p:nvPr/>
        </p:nvSpPr>
        <p:spPr bwMode="auto">
          <a:xfrm>
            <a:off x="5735638" y="4703763"/>
            <a:ext cx="27463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40</a:t>
            </a:r>
          </a:p>
        </p:txBody>
      </p:sp>
      <p:sp>
        <p:nvSpPr>
          <p:cNvPr id="21" name="Text Box 81"/>
          <p:cNvSpPr txBox="1">
            <a:spLocks noChangeArrowheads="1"/>
          </p:cNvSpPr>
          <p:nvPr/>
        </p:nvSpPr>
        <p:spPr bwMode="auto">
          <a:xfrm>
            <a:off x="5757863" y="2547938"/>
            <a:ext cx="5746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ΔT [°C]</a:t>
            </a:r>
            <a:endParaRPr lang="en-US" altLang="en-US" sz="20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2" name="Picture 2" descr="C:\Users\snelephant\Desktop\Picture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000" y="1966913"/>
            <a:ext cx="2249488" cy="438150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508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23" name="Text Box 64"/>
          <p:cNvSpPr txBox="1">
            <a:spLocks noChangeArrowheads="1"/>
          </p:cNvSpPr>
          <p:nvPr/>
        </p:nvSpPr>
        <p:spPr bwMode="auto">
          <a:xfrm>
            <a:off x="6397625" y="1038225"/>
            <a:ext cx="144621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fr-FR" altLang="en-US" sz="1800" b="1">
                <a:solidFill>
                  <a:srgbClr val="FFFFFF"/>
                </a:solidFill>
                <a:cs typeface="Arial" charset="0"/>
              </a:rPr>
              <a:t>HIGH BIAS</a:t>
            </a:r>
          </a:p>
        </p:txBody>
      </p:sp>
      <p:sp>
        <p:nvSpPr>
          <p:cNvPr id="24" name="Text Box 78"/>
          <p:cNvSpPr txBox="1">
            <a:spLocks noChangeArrowheads="1"/>
          </p:cNvSpPr>
          <p:nvPr/>
        </p:nvSpPr>
        <p:spPr bwMode="auto">
          <a:xfrm>
            <a:off x="7877175" y="2681288"/>
            <a:ext cx="1920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60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Text Box 78"/>
          <p:cNvSpPr txBox="1">
            <a:spLocks noChangeArrowheads="1"/>
          </p:cNvSpPr>
          <p:nvPr/>
        </p:nvSpPr>
        <p:spPr bwMode="auto">
          <a:xfrm>
            <a:off x="6819900" y="2681288"/>
            <a:ext cx="1905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20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" name="Text Box 78"/>
          <p:cNvSpPr txBox="1">
            <a:spLocks noChangeArrowheads="1"/>
          </p:cNvSpPr>
          <p:nvPr/>
        </p:nvSpPr>
        <p:spPr bwMode="auto">
          <a:xfrm>
            <a:off x="7343775" y="2681288"/>
            <a:ext cx="1920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40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Text Box 78"/>
          <p:cNvSpPr txBox="1">
            <a:spLocks noChangeArrowheads="1"/>
          </p:cNvSpPr>
          <p:nvPr/>
        </p:nvSpPr>
        <p:spPr bwMode="auto">
          <a:xfrm>
            <a:off x="6286500" y="2681288"/>
            <a:ext cx="1905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0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" name="Text Box 83"/>
          <p:cNvSpPr txBox="1">
            <a:spLocks noChangeArrowheads="1"/>
          </p:cNvSpPr>
          <p:nvPr/>
        </p:nvSpPr>
        <p:spPr bwMode="auto">
          <a:xfrm rot="10800000">
            <a:off x="5368925" y="3114675"/>
            <a:ext cx="3365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Δ Temperature [°C]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Text Box 66"/>
          <p:cNvSpPr txBox="1">
            <a:spLocks noChangeArrowheads="1"/>
          </p:cNvSpPr>
          <p:nvPr/>
        </p:nvSpPr>
        <p:spPr bwMode="auto">
          <a:xfrm>
            <a:off x="5640388" y="2243138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b</a:t>
            </a: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Text Box 67"/>
          <p:cNvSpPr txBox="1">
            <a:spLocks noChangeArrowheads="1"/>
          </p:cNvSpPr>
          <p:nvPr/>
        </p:nvSpPr>
        <p:spPr bwMode="auto">
          <a:xfrm>
            <a:off x="8158163" y="2239963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b’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5857875" y="2320925"/>
            <a:ext cx="2203450" cy="15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ine 29"/>
          <p:cNvSpPr>
            <a:spLocks noChangeShapeType="1"/>
          </p:cNvSpPr>
          <p:nvPr/>
        </p:nvSpPr>
        <p:spPr bwMode="auto">
          <a:xfrm>
            <a:off x="7780338" y="1876425"/>
            <a:ext cx="2921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7729538" y="1687513"/>
            <a:ext cx="4079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b="1">
                <a:solidFill>
                  <a:srgbClr val="000000"/>
                </a:solidFill>
                <a:cs typeface="Arial" charset="0"/>
              </a:rPr>
              <a:t>400</a:t>
            </a:r>
            <a:r>
              <a:rPr lang="el-GR" altLang="en-US" sz="800" b="1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sz="800" b="1">
                <a:solidFill>
                  <a:srgbClr val="000000"/>
                </a:solidFill>
                <a:cs typeface="Arial" charset="0"/>
              </a:rPr>
              <a:t>m</a:t>
            </a:r>
            <a:endParaRPr lang="el-GR" altLang="en-US" sz="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309688" y="1042988"/>
            <a:ext cx="3657600" cy="333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5" name="Text Box 64"/>
          <p:cNvSpPr txBox="1">
            <a:spLocks noChangeArrowheads="1"/>
          </p:cNvSpPr>
          <p:nvPr/>
        </p:nvSpPr>
        <p:spPr bwMode="auto">
          <a:xfrm>
            <a:off x="2297113" y="1419225"/>
            <a:ext cx="14478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fr-FR" altLang="en-US" b="1">
                <a:solidFill>
                  <a:srgbClr val="000000"/>
                </a:solidFill>
                <a:cs typeface="Arial" charset="0"/>
              </a:rPr>
              <a:t>6 A/mm</a:t>
            </a:r>
            <a:r>
              <a:rPr lang="fr-FR" altLang="en-US" b="1" baseline="30000">
                <a:solidFill>
                  <a:srgbClr val="000000"/>
                </a:solidFill>
                <a:cs typeface="Arial" charset="0"/>
              </a:rPr>
              <a:t>2</a:t>
            </a:r>
          </a:p>
          <a:p>
            <a:pPr eaLnBrk="1" hangingPunct="1">
              <a:spcAft>
                <a:spcPts val="100"/>
              </a:spcAft>
            </a:pPr>
            <a:r>
              <a:rPr lang="fr-FR" altLang="en-US" sz="1000">
                <a:solidFill>
                  <a:srgbClr val="000000"/>
                </a:solidFill>
                <a:cs typeface="Arial" charset="0"/>
              </a:rPr>
              <a:t>V</a:t>
            </a:r>
            <a:r>
              <a:rPr lang="fr-FR" altLang="en-US" sz="1000" baseline="-25000">
                <a:solidFill>
                  <a:srgbClr val="000000"/>
                </a:solidFill>
                <a:cs typeface="Arial" charset="0"/>
              </a:rPr>
              <a:t>D</a:t>
            </a:r>
            <a:r>
              <a:rPr lang="fr-FR" altLang="en-US" sz="1000">
                <a:solidFill>
                  <a:srgbClr val="000000"/>
                </a:solidFill>
                <a:cs typeface="Arial" charset="0"/>
              </a:rPr>
              <a:t>=500mV,  I</a:t>
            </a:r>
            <a:r>
              <a:rPr lang="fr-FR" altLang="en-US" sz="1000" baseline="-25000">
                <a:solidFill>
                  <a:srgbClr val="000000"/>
                </a:solidFill>
                <a:cs typeface="Arial" charset="0"/>
              </a:rPr>
              <a:t>D</a:t>
            </a:r>
            <a:r>
              <a:rPr lang="fr-FR" altLang="en-US" sz="1000">
                <a:solidFill>
                  <a:srgbClr val="000000"/>
                </a:solidFill>
                <a:cs typeface="Arial" charset="0"/>
              </a:rPr>
              <a:t>=545mA</a:t>
            </a:r>
          </a:p>
        </p:txBody>
      </p:sp>
      <p:sp>
        <p:nvSpPr>
          <p:cNvPr id="36" name="Text Box 66"/>
          <p:cNvSpPr txBox="1">
            <a:spLocks noChangeArrowheads="1"/>
          </p:cNvSpPr>
          <p:nvPr/>
        </p:nvSpPr>
        <p:spPr bwMode="auto">
          <a:xfrm>
            <a:off x="2012950" y="5357813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a</a:t>
            </a: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" name="Text Box 67"/>
          <p:cNvSpPr txBox="1">
            <a:spLocks noChangeArrowheads="1"/>
          </p:cNvSpPr>
          <p:nvPr/>
        </p:nvSpPr>
        <p:spPr bwMode="auto">
          <a:xfrm>
            <a:off x="4556125" y="5357813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a’</a:t>
            </a:r>
          </a:p>
        </p:txBody>
      </p:sp>
      <p:sp>
        <p:nvSpPr>
          <p:cNvPr id="38" name="Text Box 71"/>
          <p:cNvSpPr txBox="1">
            <a:spLocks noChangeArrowheads="1"/>
          </p:cNvSpPr>
          <p:nvPr/>
        </p:nvSpPr>
        <p:spPr bwMode="auto">
          <a:xfrm>
            <a:off x="2638425" y="5364163"/>
            <a:ext cx="13636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Distance 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" name="Text Box 64"/>
          <p:cNvSpPr txBox="1">
            <a:spLocks noChangeArrowheads="1"/>
          </p:cNvSpPr>
          <p:nvPr/>
        </p:nvSpPr>
        <p:spPr bwMode="auto">
          <a:xfrm>
            <a:off x="2378075" y="1038225"/>
            <a:ext cx="144621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52" tIns="36576" rIns="73152" bIns="36576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fr-FR" altLang="en-US" sz="1800" b="1">
                <a:solidFill>
                  <a:srgbClr val="FFFFFF"/>
                </a:solidFill>
                <a:cs typeface="Arial" charset="0"/>
              </a:rPr>
              <a:t>LOW BIAS</a:t>
            </a:r>
          </a:p>
        </p:txBody>
      </p:sp>
      <p:sp>
        <p:nvSpPr>
          <p:cNvPr id="40" name="Line 29"/>
          <p:cNvSpPr>
            <a:spLocks noChangeShapeType="1"/>
          </p:cNvSpPr>
          <p:nvPr/>
        </p:nvSpPr>
        <p:spPr bwMode="auto">
          <a:xfrm>
            <a:off x="3875088" y="1876425"/>
            <a:ext cx="2921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3824288" y="1697038"/>
            <a:ext cx="40798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b="1">
                <a:solidFill>
                  <a:srgbClr val="000000"/>
                </a:solidFill>
                <a:cs typeface="Arial" charset="0"/>
              </a:rPr>
              <a:t>400</a:t>
            </a:r>
            <a:r>
              <a:rPr lang="el-GR" altLang="en-US" sz="800" b="1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sz="800" b="1">
                <a:solidFill>
                  <a:srgbClr val="000000"/>
                </a:solidFill>
                <a:cs typeface="Arial" charset="0"/>
              </a:rPr>
              <a:t>m</a:t>
            </a:r>
            <a:endParaRPr lang="el-GR" altLang="en-US" sz="8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2" name="Picture 4" descr="C:\Users\snelephant\Desktop\Picture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14525" y="1970088"/>
            <a:ext cx="2274888" cy="447675"/>
          </a:xfrm>
          <a:prstGeom prst="rect">
            <a:avLst/>
          </a:prstGeom>
          <a:noFill/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508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43" name="Text Box 66"/>
          <p:cNvSpPr txBox="1">
            <a:spLocks noChangeArrowheads="1"/>
          </p:cNvSpPr>
          <p:nvPr/>
        </p:nvSpPr>
        <p:spPr bwMode="auto">
          <a:xfrm>
            <a:off x="1652588" y="2243138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a</a:t>
            </a: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" name="Text Box 67"/>
          <p:cNvSpPr txBox="1">
            <a:spLocks noChangeArrowheads="1"/>
          </p:cNvSpPr>
          <p:nvPr/>
        </p:nvSpPr>
        <p:spPr bwMode="auto">
          <a:xfrm>
            <a:off x="4308475" y="2239963"/>
            <a:ext cx="142875" cy="171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FFFF"/>
                </a:solidFill>
                <a:cs typeface="Arial" charset="0"/>
              </a:rPr>
              <a:t>a’</a:t>
            </a:r>
          </a:p>
        </p:txBody>
      </p:sp>
      <p:cxnSp>
        <p:nvCxnSpPr>
          <p:cNvPr id="45" name="Straight Connector 44"/>
          <p:cNvCxnSpPr>
            <a:stCxn id="43" idx="3"/>
            <a:endCxn id="44" idx="1"/>
          </p:cNvCxnSpPr>
          <p:nvPr/>
        </p:nvCxnSpPr>
        <p:spPr bwMode="auto">
          <a:xfrm flipV="1">
            <a:off x="1795463" y="2325688"/>
            <a:ext cx="2513012" cy="31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9" t="6982" r="10489" b="8714"/>
          <a:stretch>
            <a:fillRect/>
          </a:stretch>
        </p:blipFill>
        <p:spPr bwMode="auto">
          <a:xfrm rot="5400000">
            <a:off x="3231357" y="1701006"/>
            <a:ext cx="1984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78"/>
          <p:cNvSpPr txBox="1">
            <a:spLocks noChangeArrowheads="1"/>
          </p:cNvSpPr>
          <p:nvPr/>
        </p:nvSpPr>
        <p:spPr bwMode="auto">
          <a:xfrm>
            <a:off x="3306763" y="2667000"/>
            <a:ext cx="1920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0.4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" name="Text Box 78"/>
          <p:cNvSpPr txBox="1">
            <a:spLocks noChangeArrowheads="1"/>
          </p:cNvSpPr>
          <p:nvPr/>
        </p:nvSpPr>
        <p:spPr bwMode="auto">
          <a:xfrm>
            <a:off x="3778250" y="2667000"/>
            <a:ext cx="1920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0.6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" name="Text Box 78"/>
          <p:cNvSpPr txBox="1">
            <a:spLocks noChangeArrowheads="1"/>
          </p:cNvSpPr>
          <p:nvPr/>
        </p:nvSpPr>
        <p:spPr bwMode="auto">
          <a:xfrm>
            <a:off x="2849563" y="2667000"/>
            <a:ext cx="1920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0.2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0" name="Text Box 78"/>
          <p:cNvSpPr txBox="1">
            <a:spLocks noChangeArrowheads="1"/>
          </p:cNvSpPr>
          <p:nvPr/>
        </p:nvSpPr>
        <p:spPr bwMode="auto">
          <a:xfrm>
            <a:off x="2401888" y="2667000"/>
            <a:ext cx="19208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0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" name="Text Box 81"/>
          <p:cNvSpPr txBox="1">
            <a:spLocks noChangeArrowheads="1"/>
          </p:cNvSpPr>
          <p:nvPr/>
        </p:nvSpPr>
        <p:spPr bwMode="auto">
          <a:xfrm>
            <a:off x="1903413" y="2516188"/>
            <a:ext cx="5746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 sz="1000">
                <a:solidFill>
                  <a:srgbClr val="000000"/>
                </a:solidFill>
                <a:cs typeface="Arial" charset="0"/>
              </a:rPr>
              <a:t>ΔT [°C]</a:t>
            </a:r>
            <a:endParaRPr lang="en-US" altLang="en-US" sz="20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2" name="Picture 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t="6866" r="8054" b="9592"/>
          <a:stretch>
            <a:fillRect/>
          </a:stretch>
        </p:blipFill>
        <p:spPr bwMode="auto">
          <a:xfrm>
            <a:off x="1992313" y="3106738"/>
            <a:ext cx="27527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 Box 83"/>
          <p:cNvSpPr txBox="1">
            <a:spLocks noChangeArrowheads="1"/>
          </p:cNvSpPr>
          <p:nvPr/>
        </p:nvSpPr>
        <p:spPr bwMode="auto">
          <a:xfrm rot="10800000">
            <a:off x="1384300" y="3192463"/>
            <a:ext cx="20161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Δ Temperature [°C]</a:t>
            </a:r>
            <a:endParaRPr lang="en-US" altLang="en-US" sz="2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4" name="Text Box 78"/>
          <p:cNvSpPr txBox="1">
            <a:spLocks noChangeArrowheads="1"/>
          </p:cNvSpPr>
          <p:nvPr/>
        </p:nvSpPr>
        <p:spPr bwMode="auto">
          <a:xfrm>
            <a:off x="1700213" y="4327525"/>
            <a:ext cx="2984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0.4</a:t>
            </a:r>
            <a:endParaRPr lang="en-US" altLang="en-US" sz="3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" name="Text Box 78"/>
          <p:cNvSpPr txBox="1">
            <a:spLocks noChangeArrowheads="1"/>
          </p:cNvSpPr>
          <p:nvPr/>
        </p:nvSpPr>
        <p:spPr bwMode="auto">
          <a:xfrm>
            <a:off x="1700213" y="3457575"/>
            <a:ext cx="2984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0.6</a:t>
            </a:r>
            <a:endParaRPr lang="en-US" altLang="en-US" sz="3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6" name="Text Box 78"/>
          <p:cNvSpPr txBox="1">
            <a:spLocks noChangeArrowheads="1"/>
          </p:cNvSpPr>
          <p:nvPr/>
        </p:nvSpPr>
        <p:spPr bwMode="auto">
          <a:xfrm>
            <a:off x="1700213" y="5195888"/>
            <a:ext cx="298450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0.2</a:t>
            </a:r>
            <a:endParaRPr lang="en-US" altLang="en-US" sz="3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" name="Text Box 78"/>
          <p:cNvSpPr txBox="1">
            <a:spLocks noChangeArrowheads="1"/>
          </p:cNvSpPr>
          <p:nvPr/>
        </p:nvSpPr>
        <p:spPr bwMode="auto">
          <a:xfrm>
            <a:off x="1700213" y="3887788"/>
            <a:ext cx="298450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0.5</a:t>
            </a:r>
            <a:endParaRPr lang="en-US" altLang="en-US" sz="3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Text Box 78"/>
          <p:cNvSpPr txBox="1">
            <a:spLocks noChangeArrowheads="1"/>
          </p:cNvSpPr>
          <p:nvPr/>
        </p:nvSpPr>
        <p:spPr bwMode="auto">
          <a:xfrm>
            <a:off x="1700213" y="3025775"/>
            <a:ext cx="298450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0.7</a:t>
            </a:r>
            <a:endParaRPr lang="en-US" altLang="en-US" sz="3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" name="Text Box 78"/>
          <p:cNvSpPr txBox="1">
            <a:spLocks noChangeArrowheads="1"/>
          </p:cNvSpPr>
          <p:nvPr/>
        </p:nvSpPr>
        <p:spPr bwMode="auto">
          <a:xfrm>
            <a:off x="1700213" y="4756150"/>
            <a:ext cx="2984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cs typeface="Arial" charset="0"/>
              </a:rPr>
              <a:t>0.3</a:t>
            </a:r>
            <a:endParaRPr lang="en-US" altLang="en-US" sz="3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0" name="Text Box 70"/>
          <p:cNvSpPr txBox="1">
            <a:spLocks noChangeArrowheads="1"/>
          </p:cNvSpPr>
          <p:nvPr/>
        </p:nvSpPr>
        <p:spPr bwMode="auto">
          <a:xfrm>
            <a:off x="2940050" y="3302000"/>
            <a:ext cx="1585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"/>
              </a:spcAft>
            </a:pPr>
            <a:r>
              <a:rPr lang="en-US" altLang="en-US" sz="1000" b="1">
                <a:solidFill>
                  <a:srgbClr val="000000"/>
                </a:solidFill>
                <a:cs typeface="Arial" charset="0"/>
              </a:rPr>
              <a:t>Δ T profile from a to a'</a:t>
            </a:r>
            <a:endParaRPr lang="en-US" altLang="en-US" sz="1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1" name="Text Box 6"/>
          <p:cNvSpPr txBox="1">
            <a:spLocks noChangeArrowheads="1"/>
          </p:cNvSpPr>
          <p:nvPr/>
        </p:nvSpPr>
        <p:spPr bwMode="auto">
          <a:xfrm>
            <a:off x="0" y="1652671"/>
            <a:ext cx="1454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000000"/>
                </a:solidFill>
                <a:ea typeface="SimSun" pitchFamily="2" charset="-122"/>
                <a:cs typeface="Arial" charset="0"/>
              </a:rPr>
              <a:t>Thermo-reflectance  thermal images</a:t>
            </a: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auto">
          <a:xfrm>
            <a:off x="0" y="3760036"/>
            <a:ext cx="14999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000000"/>
                </a:solidFill>
                <a:ea typeface="SimSun" pitchFamily="2" charset="-122"/>
                <a:cs typeface="Arial" charset="0"/>
              </a:rPr>
              <a:t>Tempera-</a:t>
            </a:r>
            <a:r>
              <a:rPr lang="en-US" altLang="zh-CN" sz="1800" b="1" dirty="0" err="1">
                <a:solidFill>
                  <a:srgbClr val="000000"/>
                </a:solidFill>
                <a:ea typeface="SimSun" pitchFamily="2" charset="-122"/>
                <a:cs typeface="Arial" charset="0"/>
              </a:rPr>
              <a:t>ture</a:t>
            </a:r>
            <a:r>
              <a:rPr lang="en-US" altLang="zh-CN" sz="1800" b="1" dirty="0">
                <a:solidFill>
                  <a:srgbClr val="000000"/>
                </a:solidFill>
                <a:ea typeface="SimSun" pitchFamily="2" charset="-122"/>
                <a:cs typeface="Arial" charset="0"/>
              </a:rPr>
              <a:t> profile along array</a:t>
            </a: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858252" y="5976185"/>
            <a:ext cx="8188911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33"/>
                </a:solidFill>
              </a:rPr>
              <a:t>“Thermal Characterization of High Power Transistor Arrays”, K. Maize et al, </a:t>
            </a:r>
            <a:r>
              <a:rPr lang="en-US" sz="1200" i="1" dirty="0">
                <a:solidFill>
                  <a:srgbClr val="990033"/>
                </a:solidFill>
              </a:rPr>
              <a:t>25th IEEE SEMI-THERM Symposium</a:t>
            </a:r>
            <a:r>
              <a:rPr lang="en-US" sz="1200" dirty="0">
                <a:solidFill>
                  <a:srgbClr val="990033"/>
                </a:solidFill>
              </a:rPr>
              <a:t>, 2009.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7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/>
      <p:bldP spid="11" grpId="0" animBg="1"/>
      <p:bldP spid="12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2" grpId="0" animBg="1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4"/>
          <p:cNvGrpSpPr>
            <a:grpSpLocks/>
          </p:cNvGrpSpPr>
          <p:nvPr/>
        </p:nvGrpSpPr>
        <p:grpSpPr bwMode="auto">
          <a:xfrm>
            <a:off x="1427163" y="3461175"/>
            <a:ext cx="6388100" cy="2727325"/>
            <a:chOff x="884238" y="2089417"/>
            <a:chExt cx="3807803" cy="1999637"/>
          </a:xfrm>
        </p:grpSpPr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 rot="17785070" flipV="1">
              <a:off x="1730041" y="3595392"/>
              <a:ext cx="200961" cy="16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23" name="Picture 131" descr="Pictur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49"/>
            <a:stretch>
              <a:fillRect/>
            </a:stretch>
          </p:blipFill>
          <p:spPr bwMode="auto">
            <a:xfrm>
              <a:off x="884238" y="2217225"/>
              <a:ext cx="3807803" cy="146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2093719" y="2089417"/>
              <a:ext cx="265496" cy="265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Up-Down Arrow 24"/>
            <p:cNvSpPr/>
            <p:nvPr/>
          </p:nvSpPr>
          <p:spPr bwMode="auto">
            <a:xfrm>
              <a:off x="1679075" y="3101271"/>
              <a:ext cx="695059" cy="987783"/>
            </a:xfrm>
            <a:prstGeom prst="upDownArrow">
              <a:avLst>
                <a:gd name="adj1" fmla="val 55215"/>
                <a:gd name="adj2" fmla="val 18659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lIns="0" tIns="0" rIns="0" bIns="0" anchor="ctr"/>
            <a:lstStyle/>
            <a:p>
              <a:pPr>
                <a:defRPr/>
              </a:pPr>
              <a:r>
                <a:rPr lang="en-US" sz="1800" dirty="0">
                  <a:cs typeface="Arial" charset="0"/>
                </a:rPr>
                <a:t>Near-IR Light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587"/>
            <a:ext cx="9143999" cy="1143000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solidFill>
                  <a:schemeClr val="accent6">
                    <a:lumMod val="50000"/>
                  </a:schemeClr>
                </a:solidFill>
              </a:rPr>
              <a:t>Comparison of topside 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</a:rPr>
              <a:t>and backside heating 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1055688"/>
            <a:ext cx="9144000" cy="2601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defRPr/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4044950" y="1066800"/>
            <a:ext cx="1352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FFFF"/>
                </a:solidFill>
                <a:cs typeface="Arial" charset="0"/>
              </a:rPr>
              <a:t>Thermal images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1570038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800" b="1">
                <a:solidFill>
                  <a:srgbClr val="FFFFFF"/>
                </a:solidFill>
                <a:cs typeface="Arial" charset="0"/>
              </a:rPr>
              <a:t>Topside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0" y="2563813"/>
            <a:ext cx="15732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Backside </a:t>
            </a:r>
          </a:p>
          <a:p>
            <a:pPr algn="l">
              <a:defRPr/>
            </a:pPr>
            <a:r>
              <a:rPr lang="en-US" sz="10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5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InGaAs</a:t>
            </a:r>
            <a:r>
              <a:rPr lang="en-US" sz="105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CCD)</a:t>
            </a: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44093" r="18179" b="47266"/>
          <a:stretch>
            <a:fillRect/>
          </a:stretch>
        </p:blipFill>
        <p:spPr bwMode="auto">
          <a:xfrm>
            <a:off x="1203325" y="1406525"/>
            <a:ext cx="7334250" cy="785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182688" y="3190875"/>
            <a:ext cx="2365375" cy="646113"/>
            <a:chOff x="1182757" y="3059391"/>
            <a:chExt cx="984966" cy="649746"/>
          </a:xfrm>
        </p:grpSpPr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1356028" y="3059391"/>
              <a:ext cx="811695" cy="64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drain contact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>
              <a:off x="1182757" y="3250962"/>
              <a:ext cx="268387" cy="1597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5962650" y="3189288"/>
            <a:ext cx="2570163" cy="565150"/>
            <a:chOff x="7473515" y="2930918"/>
            <a:chExt cx="1078806" cy="928202"/>
          </a:xfrm>
        </p:grpSpPr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7473515" y="2930918"/>
              <a:ext cx="892140" cy="928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source contact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277789" y="3241187"/>
              <a:ext cx="274532" cy="2608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38756" r="20950" b="41454"/>
          <a:stretch>
            <a:fillRect/>
          </a:stretch>
        </p:blipFill>
        <p:spPr bwMode="auto">
          <a:xfrm>
            <a:off x="1192213" y="2439988"/>
            <a:ext cx="7356475" cy="765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23"/>
          <p:cNvGrpSpPr>
            <a:grpSpLocks/>
          </p:cNvGrpSpPr>
          <p:nvPr/>
        </p:nvGrpSpPr>
        <p:grpSpPr bwMode="auto">
          <a:xfrm>
            <a:off x="6761163" y="2155825"/>
            <a:ext cx="630237" cy="261938"/>
            <a:chOff x="6753224" y="2319375"/>
            <a:chExt cx="631032" cy="261778"/>
          </a:xfrm>
        </p:grpSpPr>
        <p:sp>
          <p:nvSpPr>
            <p:cNvPr id="18" name="TextBox 124"/>
            <p:cNvSpPr txBox="1">
              <a:spLocks noChangeArrowheads="1"/>
            </p:cNvSpPr>
            <p:nvPr/>
          </p:nvSpPr>
          <p:spPr bwMode="auto">
            <a:xfrm>
              <a:off x="6753224" y="2319375"/>
              <a:ext cx="631032" cy="261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en-US" sz="1100">
                  <a:solidFill>
                    <a:srgbClr val="FFFFFF"/>
                  </a:solidFill>
                  <a:cs typeface="Arial" charset="0"/>
                </a:rPr>
                <a:t>100µm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905816" y="2546249"/>
              <a:ext cx="302005" cy="158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8643938" y="2163763"/>
            <a:ext cx="444500" cy="3397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  <a:cs typeface="Arial" charset="0"/>
              </a:rPr>
              <a:t>6X</a:t>
            </a:r>
            <a:endParaRPr lang="en-US" altLang="en-US" sz="28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Rectangle 65"/>
          <p:cNvSpPr>
            <a:spLocks noChangeArrowheads="1"/>
          </p:cNvSpPr>
          <p:nvPr/>
        </p:nvSpPr>
        <p:spPr bwMode="auto">
          <a:xfrm>
            <a:off x="3988134" y="5910263"/>
            <a:ext cx="4916969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33"/>
                </a:solidFill>
              </a:rPr>
              <a:t>K. Maize et al, </a:t>
            </a:r>
            <a:r>
              <a:rPr lang="en-US" sz="1200" i="1" dirty="0" err="1">
                <a:solidFill>
                  <a:srgbClr val="990033"/>
                </a:solidFill>
              </a:rPr>
              <a:t>SemiTHERM</a:t>
            </a:r>
            <a:r>
              <a:rPr lang="en-US" sz="1200" i="1" dirty="0">
                <a:solidFill>
                  <a:srgbClr val="990033"/>
                </a:solidFill>
              </a:rPr>
              <a:t> 2010 and IHTC</a:t>
            </a:r>
            <a:r>
              <a:rPr lang="en-US" sz="1200" dirty="0">
                <a:solidFill>
                  <a:srgbClr val="990033"/>
                </a:solidFill>
              </a:rPr>
              <a:t> 2010.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81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17805"/>
            <a:ext cx="6528547" cy="624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Microsanj Products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48079"/>
              </p:ext>
            </p:extLst>
          </p:nvPr>
        </p:nvGraphicFramePr>
        <p:xfrm>
          <a:off x="103632" y="627964"/>
          <a:ext cx="9040367" cy="568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Document" r:id="rId3" imgW="8382000" imgH="5270500" progId="Word.Document.12">
                  <p:embed/>
                </p:oleObj>
              </mc:Choice>
              <mc:Fallback>
                <p:oleObj name="Document" r:id="rId3" imgW="8382000" imgH="527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32" y="627964"/>
                        <a:ext cx="9040367" cy="5684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72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en-US" sz="4400" dirty="0" smtClean="0">
                <a:solidFill>
                  <a:srgbClr val="984807"/>
                </a:solidFill>
              </a:rPr>
              <a:t>Key System Specifications</a:t>
            </a:r>
            <a:endParaRPr lang="en-US" sz="4400" dirty="0">
              <a:solidFill>
                <a:srgbClr val="984807"/>
              </a:solidFill>
            </a:endParaRPr>
          </a:p>
        </p:txBody>
      </p:sp>
      <p:pic>
        <p:nvPicPr>
          <p:cNvPr id="624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080770"/>
            <a:ext cx="8412163" cy="2936875"/>
          </a:xfrm>
        </p:spPr>
      </p:pic>
      <p:sp>
        <p:nvSpPr>
          <p:cNvPr id="62470" name="Rectangle 5"/>
          <p:cNvSpPr>
            <a:spLocks noChangeArrowheads="1"/>
          </p:cNvSpPr>
          <p:nvPr/>
        </p:nvSpPr>
        <p:spPr bwMode="auto">
          <a:xfrm>
            <a:off x="3886200" y="5908675"/>
            <a:ext cx="480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Product specifications &amp; configurations are subject to change.</a:t>
            </a:r>
            <a:endParaRPr lang="en-US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3886200" y="5497513"/>
            <a:ext cx="231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1. Requires optical table mount</a:t>
            </a:r>
          </a:p>
        </p:txBody>
      </p:sp>
      <p:pic>
        <p:nvPicPr>
          <p:cNvPr id="6247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883025"/>
            <a:ext cx="841375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361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734949"/>
              </p:ext>
            </p:extLst>
          </p:nvPr>
        </p:nvGraphicFramePr>
        <p:xfrm>
          <a:off x="19915" y="394177"/>
          <a:ext cx="9124085" cy="640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2" name="Document" r:id="rId3" imgW="8394700" imgH="5892800" progId="Word.Document.12">
                  <p:embed/>
                </p:oleObj>
              </mc:Choice>
              <mc:Fallback>
                <p:oleObj name="Document" r:id="rId3" imgW="8394700" imgH="5892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915" y="394177"/>
                        <a:ext cx="9124085" cy="6404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44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20" y="195781"/>
            <a:ext cx="8101263" cy="90870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Non-contact and transient thermal-imaging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4484" y="894531"/>
            <a:ext cx="8839200" cy="4028551"/>
            <a:chOff x="152400" y="1184610"/>
            <a:chExt cx="8839200" cy="4028551"/>
          </a:xfrm>
        </p:grpSpPr>
        <p:sp>
          <p:nvSpPr>
            <p:cNvPr id="9" name="Rectangle 8"/>
            <p:cNvSpPr/>
            <p:nvPr/>
          </p:nvSpPr>
          <p:spPr>
            <a:xfrm>
              <a:off x="1249363" y="2971800"/>
              <a:ext cx="6654800" cy="2145631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2" name="Left-Right Arrow 11"/>
            <p:cNvSpPr/>
            <p:nvPr/>
          </p:nvSpPr>
          <p:spPr>
            <a:xfrm>
              <a:off x="152400" y="1422400"/>
              <a:ext cx="8839200" cy="787400"/>
            </a:xfrm>
            <a:prstGeom prst="leftRightArrow">
              <a:avLst>
                <a:gd name="adj1" fmla="val 70888"/>
                <a:gd name="adj2" fmla="val 137406"/>
              </a:avLst>
            </a:prstGeom>
            <a:solidFill>
              <a:srgbClr val="9624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TextBox 25"/>
            <p:cNvSpPr txBox="1">
              <a:spLocks noChangeArrowheads="1"/>
            </p:cNvSpPr>
            <p:nvPr/>
          </p:nvSpPr>
          <p:spPr bwMode="auto">
            <a:xfrm>
              <a:off x="2414336" y="1587500"/>
              <a:ext cx="1066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chemeClr val="bg1"/>
                  </a:solidFill>
                </a:rPr>
                <a:t>10</a:t>
              </a:r>
              <a:r>
                <a:rPr lang="en-US" b="1" baseline="30000" dirty="0" smtClean="0">
                  <a:solidFill>
                    <a:schemeClr val="bg1"/>
                  </a:solidFill>
                </a:rPr>
                <a:t>-9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3733800" y="1587500"/>
              <a:ext cx="990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chemeClr val="bg1"/>
                  </a:solidFill>
                </a:rPr>
                <a:t>10</a:t>
              </a:r>
              <a:r>
                <a:rPr lang="en-US" b="1" baseline="30000" dirty="0" smtClean="0">
                  <a:solidFill>
                    <a:schemeClr val="bg1"/>
                  </a:solidFill>
                </a:rPr>
                <a:t>-6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25"/>
            <p:cNvSpPr txBox="1">
              <a:spLocks noChangeArrowheads="1"/>
            </p:cNvSpPr>
            <p:nvPr/>
          </p:nvSpPr>
          <p:spPr bwMode="auto">
            <a:xfrm>
              <a:off x="1271335" y="1587500"/>
              <a:ext cx="88632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chemeClr val="bg1"/>
                  </a:solidFill>
                </a:rPr>
                <a:t>10</a:t>
              </a:r>
              <a:r>
                <a:rPr lang="en-US" b="1" baseline="30000" dirty="0" smtClean="0">
                  <a:solidFill>
                    <a:schemeClr val="bg1"/>
                  </a:solidFill>
                </a:rPr>
                <a:t>-12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25"/>
            <p:cNvSpPr txBox="1">
              <a:spLocks noChangeArrowheads="1"/>
            </p:cNvSpPr>
            <p:nvPr/>
          </p:nvSpPr>
          <p:spPr bwMode="auto">
            <a:xfrm>
              <a:off x="230383" y="1637242"/>
              <a:ext cx="13079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FFDBA7"/>
                  </a:solidFill>
                </a:rPr>
                <a:t>FASTER</a:t>
              </a:r>
            </a:p>
          </p:txBody>
        </p:sp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7503249" y="1646238"/>
              <a:ext cx="14200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FFDBA7"/>
                  </a:solidFill>
                </a:rPr>
                <a:t>SLOWER</a:t>
              </a:r>
            </a:p>
          </p:txBody>
        </p:sp>
        <p:sp>
          <p:nvSpPr>
            <p:cNvPr id="18" name="TextBox 25"/>
            <p:cNvSpPr txBox="1">
              <a:spLocks noChangeArrowheads="1"/>
            </p:cNvSpPr>
            <p:nvPr/>
          </p:nvSpPr>
          <p:spPr bwMode="auto">
            <a:xfrm>
              <a:off x="2294022" y="1184610"/>
              <a:ext cx="417495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/>
                <a:t>THERMAL </a:t>
              </a:r>
              <a:r>
                <a:rPr lang="en-US" b="1" dirty="0" smtClean="0"/>
                <a:t>TRANSIENT [Sec]</a:t>
              </a:r>
              <a:endParaRPr lang="en-US" b="1" dirty="0"/>
            </a:p>
          </p:txBody>
        </p:sp>
        <p:sp>
          <p:nvSpPr>
            <p:cNvPr id="19" name="TextBox 25"/>
            <p:cNvSpPr txBox="1">
              <a:spLocks noChangeArrowheads="1"/>
            </p:cNvSpPr>
            <p:nvPr/>
          </p:nvSpPr>
          <p:spPr bwMode="auto">
            <a:xfrm>
              <a:off x="4953000" y="1587500"/>
              <a:ext cx="990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chemeClr val="bg1"/>
                  </a:solidFill>
                </a:rPr>
                <a:t>10</a:t>
              </a:r>
              <a:r>
                <a:rPr lang="en-US" b="1" baseline="30000" dirty="0" smtClean="0">
                  <a:solidFill>
                    <a:schemeClr val="bg1"/>
                  </a:solidFill>
                </a:rPr>
                <a:t>-3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25"/>
            <p:cNvSpPr txBox="1">
              <a:spLocks noChangeArrowheads="1"/>
            </p:cNvSpPr>
            <p:nvPr/>
          </p:nvSpPr>
          <p:spPr bwMode="auto">
            <a:xfrm>
              <a:off x="6019800" y="1587500"/>
              <a:ext cx="990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chemeClr val="bg1"/>
                  </a:solidFill>
                </a:rPr>
                <a:t>10</a:t>
              </a:r>
              <a:r>
                <a:rPr lang="en-US" b="1" baseline="30000" dirty="0" smtClean="0">
                  <a:solidFill>
                    <a:schemeClr val="bg1"/>
                  </a:solidFill>
                </a:rPr>
                <a:t>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5"/>
            <p:cNvSpPr txBox="1">
              <a:spLocks noChangeArrowheads="1"/>
            </p:cNvSpPr>
            <p:nvPr/>
          </p:nvSpPr>
          <p:spPr bwMode="auto">
            <a:xfrm>
              <a:off x="6705600" y="1587500"/>
              <a:ext cx="12573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chemeClr val="bg1"/>
                  </a:solidFill>
                </a:rPr>
                <a:t>10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1411287" y="2971800"/>
              <a:ext cx="120669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002060"/>
                  </a:solidFill>
                </a:rPr>
                <a:t>1-D </a:t>
              </a:r>
              <a:r>
                <a:rPr lang="en-US" b="1" dirty="0" smtClean="0">
                  <a:solidFill>
                    <a:srgbClr val="002060"/>
                  </a:solidFill>
                </a:rPr>
                <a:t>hotspot</a:t>
              </a:r>
              <a:endParaRPr lang="en-US" b="1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23" name="TextBox 25"/>
            <p:cNvSpPr txBox="1">
              <a:spLocks noChangeArrowheads="1"/>
            </p:cNvSpPr>
            <p:nvPr/>
          </p:nvSpPr>
          <p:spPr bwMode="auto">
            <a:xfrm>
              <a:off x="2922588" y="3575052"/>
              <a:ext cx="9629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002060"/>
                  </a:solidFill>
                </a:rPr>
                <a:t>Single</a:t>
              </a:r>
            </a:p>
            <a:p>
              <a:pPr algn="ctr" eaLnBrk="1" hangingPunct="1"/>
              <a:r>
                <a:rPr lang="en-US" b="1" dirty="0" err="1" smtClean="0">
                  <a:solidFill>
                    <a:srgbClr val="002060"/>
                  </a:solidFill>
                </a:rPr>
                <a:t>Tr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4" name="TextBox 25"/>
            <p:cNvSpPr txBox="1">
              <a:spLocks noChangeArrowheads="1"/>
            </p:cNvSpPr>
            <p:nvPr/>
          </p:nvSpPr>
          <p:spPr bwMode="auto">
            <a:xfrm>
              <a:off x="2019299" y="3939133"/>
              <a:ext cx="132681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>
                  <a:solidFill>
                    <a:srgbClr val="002060"/>
                  </a:solidFill>
                </a:rPr>
                <a:t>N</a:t>
              </a:r>
              <a:r>
                <a:rPr lang="en-US" b="1" dirty="0" smtClean="0">
                  <a:solidFill>
                    <a:srgbClr val="002060"/>
                  </a:solidFill>
                </a:rPr>
                <a:t>ano</a:t>
              </a:r>
            </a:p>
            <a:p>
              <a:pPr algn="ctr" eaLnBrk="1" hangingPunct="1"/>
              <a:r>
                <a:rPr lang="en-US" b="1" dirty="0" smtClean="0">
                  <a:solidFill>
                    <a:srgbClr val="002060"/>
                  </a:solidFill>
                </a:rPr>
                <a:t>wires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5" name="TextBox 25"/>
            <p:cNvSpPr txBox="1">
              <a:spLocks noChangeArrowheads="1"/>
            </p:cNvSpPr>
            <p:nvPr/>
          </p:nvSpPr>
          <p:spPr bwMode="auto">
            <a:xfrm>
              <a:off x="3595687" y="2971800"/>
              <a:ext cx="12620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002060"/>
                  </a:solidFill>
                </a:rPr>
                <a:t>S.L. Cooler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5368925" y="3659722"/>
              <a:ext cx="1564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002060"/>
                  </a:solidFill>
                </a:rPr>
                <a:t>Logic Chips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7" name="TextBox 25"/>
            <p:cNvSpPr txBox="1">
              <a:spLocks noChangeArrowheads="1"/>
            </p:cNvSpPr>
            <p:nvPr/>
          </p:nvSpPr>
          <p:spPr bwMode="auto">
            <a:xfrm>
              <a:off x="5694362" y="2971800"/>
              <a:ext cx="140611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002060"/>
                  </a:solidFill>
                </a:rPr>
                <a:t>TE Modules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5"/>
            <p:cNvSpPr txBox="1">
              <a:spLocks noChangeArrowheads="1"/>
            </p:cNvSpPr>
            <p:nvPr/>
          </p:nvSpPr>
          <p:spPr bwMode="auto">
            <a:xfrm>
              <a:off x="6759574" y="2971800"/>
              <a:ext cx="11817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002060"/>
                  </a:solidFill>
                </a:rPr>
                <a:t>TIM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5"/>
            <p:cNvSpPr txBox="1">
              <a:spLocks noChangeArrowheads="1"/>
            </p:cNvSpPr>
            <p:nvPr/>
          </p:nvSpPr>
          <p:spPr bwMode="auto">
            <a:xfrm>
              <a:off x="1249363" y="4813051"/>
              <a:ext cx="1901825" cy="40011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cap="all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charset="0"/>
                  <a:cs typeface="Arial" charset="0"/>
                </a:rPr>
                <a:t>thin </a:t>
              </a:r>
              <a:r>
                <a:rPr lang="en-US" sz="2000" b="1" cap="all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charset="0"/>
                  <a:cs typeface="Arial" charset="0"/>
                </a:rPr>
                <a:t>film</a:t>
              </a:r>
              <a:endParaRPr lang="en-US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TextBox 25"/>
            <p:cNvSpPr txBox="1">
              <a:spLocks noChangeArrowheads="1"/>
            </p:cNvSpPr>
            <p:nvPr/>
          </p:nvSpPr>
          <p:spPr bwMode="auto">
            <a:xfrm>
              <a:off x="3151188" y="4813051"/>
              <a:ext cx="3448050" cy="40011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cap="all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charset="0"/>
                  <a:cs typeface="Arial" charset="0"/>
                </a:rPr>
                <a:t>substrate </a:t>
              </a:r>
              <a:r>
                <a:rPr lang="en-US" sz="2000" b="1" cap="all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charset="0"/>
                  <a:cs typeface="Arial" charset="0"/>
                </a:rPr>
                <a:t>level</a:t>
              </a:r>
              <a:endParaRPr lang="en-US" sz="2000" b="1" cap="all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TextBox 25"/>
            <p:cNvSpPr txBox="1">
              <a:spLocks noChangeArrowheads="1"/>
            </p:cNvSpPr>
            <p:nvPr/>
          </p:nvSpPr>
          <p:spPr bwMode="auto">
            <a:xfrm>
              <a:off x="6599238" y="4813051"/>
              <a:ext cx="1304925" cy="40011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cap="all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charset="0"/>
                  <a:cs typeface="Arial" charset="0"/>
                </a:rPr>
                <a:t>Pkg.</a:t>
              </a:r>
              <a:endParaRPr lang="en-US" sz="2000" b="1" cap="all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TextBox 25"/>
            <p:cNvSpPr txBox="1">
              <a:spLocks noChangeArrowheads="1"/>
            </p:cNvSpPr>
            <p:nvPr/>
          </p:nvSpPr>
          <p:spPr bwMode="auto">
            <a:xfrm>
              <a:off x="4770437" y="2971800"/>
              <a:ext cx="118179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2060"/>
                  </a:solidFill>
                </a:rPr>
                <a:t>IC arrays</a:t>
              </a:r>
            </a:p>
          </p:txBody>
        </p:sp>
        <p:sp>
          <p:nvSpPr>
            <p:cNvPr id="33" name="TextBox 25"/>
            <p:cNvSpPr txBox="1">
              <a:spLocks noChangeArrowheads="1"/>
            </p:cNvSpPr>
            <p:nvPr/>
          </p:nvSpPr>
          <p:spPr bwMode="auto">
            <a:xfrm>
              <a:off x="2578100" y="2971800"/>
              <a:ext cx="11580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002060"/>
                  </a:solidFill>
                </a:rPr>
                <a:t>ESD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34" name="TextBox 25"/>
            <p:cNvSpPr txBox="1">
              <a:spLocks noChangeArrowheads="1"/>
            </p:cNvSpPr>
            <p:nvPr/>
          </p:nvSpPr>
          <p:spPr bwMode="auto">
            <a:xfrm>
              <a:off x="197906" y="3828521"/>
              <a:ext cx="1683475" cy="70788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tx1"/>
                  </a:solidFill>
                </a:rPr>
                <a:t>DEVICE / TECHNOLOGY </a:t>
              </a:r>
              <a:endParaRPr lang="en-US" sz="2000" b="1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35" name="Group 77"/>
            <p:cNvGrpSpPr>
              <a:grpSpLocks/>
            </p:cNvGrpSpPr>
            <p:nvPr/>
          </p:nvGrpSpPr>
          <p:grpSpPr bwMode="auto">
            <a:xfrm>
              <a:off x="152400" y="2089482"/>
              <a:ext cx="8839200" cy="798179"/>
              <a:chOff x="152400" y="2089413"/>
              <a:chExt cx="8839200" cy="798645"/>
            </a:xfrm>
          </p:grpSpPr>
          <p:sp>
            <p:nvSpPr>
              <p:cNvPr id="46" name="Left-Right Arrow 45"/>
              <p:cNvSpPr/>
              <p:nvPr/>
            </p:nvSpPr>
            <p:spPr>
              <a:xfrm>
                <a:off x="152400" y="2325756"/>
                <a:ext cx="8839200" cy="562302"/>
              </a:xfrm>
              <a:prstGeom prst="leftRightArrow">
                <a:avLst>
                  <a:gd name="adj1" fmla="val 61091"/>
                  <a:gd name="adj2" fmla="val 1951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TextBox 25"/>
              <p:cNvSpPr txBox="1">
                <a:spLocks noChangeArrowheads="1"/>
              </p:cNvSpPr>
              <p:nvPr/>
            </p:nvSpPr>
            <p:spPr bwMode="auto">
              <a:xfrm>
                <a:off x="1905000" y="2407595"/>
                <a:ext cx="1066800" cy="400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b="1" dirty="0" smtClean="0">
                    <a:solidFill>
                      <a:schemeClr val="bg1"/>
                    </a:solidFill>
                  </a:rPr>
                  <a:t>10</a:t>
                </a:r>
                <a:r>
                  <a:rPr lang="en-US" b="1" baseline="30000" dirty="0" smtClean="0">
                    <a:solidFill>
                      <a:schemeClr val="bg1"/>
                    </a:solidFill>
                  </a:rPr>
                  <a:t>-9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25"/>
              <p:cNvSpPr txBox="1">
                <a:spLocks noChangeArrowheads="1"/>
              </p:cNvSpPr>
              <p:nvPr/>
            </p:nvSpPr>
            <p:spPr bwMode="auto">
              <a:xfrm>
                <a:off x="3505200" y="2407595"/>
                <a:ext cx="990600" cy="400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b="1" dirty="0" smtClean="0">
                    <a:solidFill>
                      <a:schemeClr val="bg1"/>
                    </a:solidFill>
                  </a:rPr>
                  <a:t>10</a:t>
                </a:r>
                <a:r>
                  <a:rPr lang="en-US" b="1" baseline="30000" dirty="0" smtClean="0">
                    <a:solidFill>
                      <a:schemeClr val="bg1"/>
                    </a:solidFill>
                  </a:rPr>
                  <a:t>-6</a:t>
                </a:r>
                <a:endParaRPr lang="en-US" b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25"/>
              <p:cNvSpPr txBox="1">
                <a:spLocks noChangeArrowheads="1"/>
              </p:cNvSpPr>
              <p:nvPr/>
            </p:nvSpPr>
            <p:spPr bwMode="auto">
              <a:xfrm>
                <a:off x="330200" y="2422120"/>
                <a:ext cx="1441116" cy="400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bg1">
                        <a:lumMod val="95000"/>
                      </a:schemeClr>
                    </a:solidFill>
                    <a:latin typeface="Arial" charset="0"/>
                    <a:cs typeface="Arial" charset="0"/>
                  </a:rPr>
                  <a:t>SMALLER</a:t>
                </a:r>
              </a:p>
            </p:txBody>
          </p:sp>
          <p:sp>
            <p:nvSpPr>
              <p:cNvPr id="50" name="TextBox 25"/>
              <p:cNvSpPr txBox="1">
                <a:spLocks noChangeArrowheads="1"/>
              </p:cNvSpPr>
              <p:nvPr/>
            </p:nvSpPr>
            <p:spPr bwMode="auto">
              <a:xfrm>
                <a:off x="7477850" y="2396705"/>
                <a:ext cx="1395217" cy="400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chemeClr val="bg1">
                        <a:lumMod val="95000"/>
                      </a:schemeClr>
                    </a:solidFill>
                    <a:latin typeface="Arial" charset="0"/>
                    <a:cs typeface="Arial" charset="0"/>
                  </a:rPr>
                  <a:t>LARGER</a:t>
                </a:r>
              </a:p>
            </p:txBody>
          </p:sp>
          <p:sp>
            <p:nvSpPr>
              <p:cNvPr id="51" name="TextBox 25"/>
              <p:cNvSpPr txBox="1">
                <a:spLocks noChangeArrowheads="1"/>
              </p:cNvSpPr>
              <p:nvPr/>
            </p:nvSpPr>
            <p:spPr bwMode="auto">
              <a:xfrm>
                <a:off x="5181600" y="2411316"/>
                <a:ext cx="990600" cy="400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b="1" dirty="0" smtClean="0">
                    <a:solidFill>
                      <a:schemeClr val="bg1"/>
                    </a:solidFill>
                  </a:rPr>
                  <a:t>10</a:t>
                </a:r>
                <a:r>
                  <a:rPr lang="en-US" b="1" baseline="30000" dirty="0" smtClean="0">
                    <a:solidFill>
                      <a:schemeClr val="bg1"/>
                    </a:solidFill>
                  </a:rPr>
                  <a:t>-3</a:t>
                </a:r>
                <a:endParaRPr lang="en-US" b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25"/>
              <p:cNvSpPr txBox="1">
                <a:spLocks noChangeArrowheads="1"/>
              </p:cNvSpPr>
              <p:nvPr/>
            </p:nvSpPr>
            <p:spPr bwMode="auto">
              <a:xfrm>
                <a:off x="6705600" y="2411316"/>
                <a:ext cx="990600" cy="400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b="1" dirty="0" smtClean="0">
                    <a:solidFill>
                      <a:schemeClr val="bg1"/>
                    </a:solidFill>
                  </a:rPr>
                  <a:t>10</a:t>
                </a:r>
                <a:r>
                  <a:rPr lang="en-US" b="1" baseline="30000" dirty="0" smtClean="0">
                    <a:solidFill>
                      <a:schemeClr val="bg1"/>
                    </a:solidFill>
                  </a:rPr>
                  <a:t>-2</a:t>
                </a:r>
                <a:endParaRPr lang="en-US" b="1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25"/>
              <p:cNvSpPr txBox="1">
                <a:spLocks noChangeArrowheads="1"/>
              </p:cNvSpPr>
              <p:nvPr/>
            </p:nvSpPr>
            <p:spPr bwMode="auto">
              <a:xfrm>
                <a:off x="3392906" y="2089413"/>
                <a:ext cx="2475742" cy="400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b="1" dirty="0" smtClean="0"/>
                  <a:t>DIMENSIONS [m]</a:t>
                </a:r>
                <a:endParaRPr lang="en-US" b="1" dirty="0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634182" y="4861903"/>
            <a:ext cx="7919884" cy="1384995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Motivations</a:t>
            </a:r>
          </a:p>
          <a:p>
            <a:pPr marL="342900" indent="-342900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Scaling on space and time</a:t>
            </a:r>
          </a:p>
          <a:p>
            <a:pPr marL="342900" indent="-342900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Moving hotspots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– issue of scanning methods</a:t>
            </a:r>
          </a:p>
          <a:p>
            <a:pPr marL="342900" indent="-342900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Size of hot spots – issue on thermo couples/point sensors.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68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753" y="76201"/>
            <a:ext cx="6528547" cy="82895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984807"/>
                </a:solidFill>
              </a:rPr>
              <a:t>Publications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59" y="934353"/>
            <a:ext cx="8437808" cy="5001998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latin typeface="+mj-lt"/>
              </a:rPr>
              <a:t>Bias-Dependent MOS Transistor Thermal Resistance and Non-Uniform Self-heating Temperature</a:t>
            </a:r>
          </a:p>
          <a:p>
            <a:r>
              <a:rPr lang="en-US" dirty="0">
                <a:latin typeface="+mj-lt"/>
              </a:rPr>
              <a:t>Si/</a:t>
            </a:r>
            <a:r>
              <a:rPr lang="en-US" dirty="0" err="1">
                <a:latin typeface="+mj-lt"/>
              </a:rPr>
              <a:t>Ge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uni</a:t>
            </a:r>
            <a:r>
              <a:rPr lang="en-US" dirty="0">
                <a:latin typeface="+mj-lt"/>
              </a:rPr>
              <a:t>-traveling carrier </a:t>
            </a:r>
            <a:r>
              <a:rPr lang="en-US" dirty="0" err="1">
                <a:latin typeface="+mj-lt"/>
              </a:rPr>
              <a:t>photodetector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High-power high-linearity flip-chip bonded modified </a:t>
            </a:r>
            <a:r>
              <a:rPr lang="en-US" dirty="0" err="1">
                <a:latin typeface="+mj-lt"/>
              </a:rPr>
              <a:t>uni</a:t>
            </a:r>
            <a:r>
              <a:rPr lang="en-US" dirty="0">
                <a:latin typeface="+mj-lt"/>
              </a:rPr>
              <a:t>-traveling carrier photodiode</a:t>
            </a:r>
          </a:p>
          <a:p>
            <a:r>
              <a:rPr lang="en-US" dirty="0">
                <a:latin typeface="+mj-lt"/>
              </a:rPr>
              <a:t>Time and Frequency Domain CCD-Based Thermoreflectance Techniques for High-Resolution Transient Thermal Imaging</a:t>
            </a:r>
          </a:p>
          <a:p>
            <a:r>
              <a:rPr lang="en-US" dirty="0">
                <a:latin typeface="+mj-lt"/>
              </a:rPr>
              <a:t>Understanding the Thermoreflectance Coefficient for High Resolution Thermal Imaging of Microelectronic Devices</a:t>
            </a:r>
          </a:p>
          <a:p>
            <a:r>
              <a:rPr lang="en-US" dirty="0" smtClean="0">
                <a:latin typeface="+mj-lt"/>
              </a:rPr>
              <a:t>High </a:t>
            </a:r>
            <a:r>
              <a:rPr lang="en-US" dirty="0">
                <a:latin typeface="+mj-lt"/>
              </a:rPr>
              <a:t>Speed Transient Thermal Imaging of Microelectronic Devices and Circuits</a:t>
            </a:r>
          </a:p>
          <a:p>
            <a:r>
              <a:rPr lang="en-US" dirty="0">
                <a:latin typeface="+mj-lt"/>
              </a:rPr>
              <a:t>Thermal Characterization of High Power Transistor Arrays</a:t>
            </a:r>
          </a:p>
          <a:p>
            <a:r>
              <a:rPr lang="en-US" dirty="0">
                <a:latin typeface="+mj-lt"/>
              </a:rPr>
              <a:t>Time and Frequency Domain CCD-Based Thermoreflectance Techniques for High-Resolution Transient Thermal Imaging</a:t>
            </a:r>
          </a:p>
          <a:p>
            <a:r>
              <a:rPr lang="en-US" dirty="0">
                <a:latin typeface="+mj-lt"/>
              </a:rPr>
              <a:t>Thermoreflectance Imaging of Defects in Thin-Film Solar Cells</a:t>
            </a:r>
          </a:p>
          <a:p>
            <a:r>
              <a:rPr lang="en-US" dirty="0">
                <a:latin typeface="+mj-lt"/>
              </a:rPr>
              <a:t>Thermal Imaging of Encapsulated LEDs</a:t>
            </a:r>
          </a:p>
          <a:p>
            <a:r>
              <a:rPr lang="en-US" dirty="0">
                <a:latin typeface="+mj-lt"/>
              </a:rPr>
              <a:t>Quantum Electronics Group, Jack Baskin School of Engineering at UC Santa Cruz</a:t>
            </a:r>
          </a:p>
          <a:p>
            <a:r>
              <a:rPr lang="en-US" dirty="0">
                <a:latin typeface="+mj-lt"/>
              </a:rPr>
              <a:t>Thermal Imaging for Reliability Characterization of Copper </a:t>
            </a:r>
            <a:r>
              <a:rPr lang="en-US" dirty="0" err="1">
                <a:latin typeface="+mj-lt"/>
              </a:rPr>
              <a:t>Vias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Ultrafast Submicron Thermoreflectance </a:t>
            </a:r>
            <a:r>
              <a:rPr lang="en-US" dirty="0" smtClean="0">
                <a:latin typeface="+mj-lt"/>
              </a:rPr>
              <a:t>Imaging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028700" y="5782241"/>
            <a:ext cx="6926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More </a:t>
            </a:r>
            <a:r>
              <a:rPr lang="en-US" sz="2000" dirty="0" smtClean="0"/>
              <a:t>information </a:t>
            </a:r>
            <a:r>
              <a:rPr lang="en-US" sz="2000" dirty="0"/>
              <a:t>at </a:t>
            </a:r>
            <a:r>
              <a:rPr lang="en-US" sz="2000" dirty="0">
                <a:hlinkClick r:id="rId2"/>
              </a:rPr>
              <a:t> http://microsanj.com/news-and-papers</a:t>
            </a:r>
            <a:endParaRPr lang="en-US" sz="2000" dirty="0"/>
          </a:p>
        </p:txBody>
      </p:sp>
      <p:sp>
        <p:nvSpPr>
          <p:cNvPr id="9" name="Slide Number Placeholder 17"/>
          <p:cNvSpPr txBox="1">
            <a:spLocks/>
          </p:cNvSpPr>
          <p:nvPr/>
        </p:nvSpPr>
        <p:spPr bwMode="auto">
          <a:xfrm>
            <a:off x="6688184" y="642166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12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Tahoma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6DAC7353-5203-4CAC-BD5C-654BB0E1E194}" type="slidenum">
              <a:rPr lang="en-US" b="1" smtClean="0"/>
              <a:pPr eaLnBrk="1" hangingPunct="1"/>
              <a:t>50</a:t>
            </a:fld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4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269" y="290332"/>
            <a:ext cx="6784041" cy="908703"/>
          </a:xfrm>
        </p:spPr>
        <p:txBody>
          <a:bodyPr/>
          <a:lstStyle/>
          <a:p>
            <a:r>
              <a:rPr lang="en-US" dirty="0" smtClean="0">
                <a:solidFill>
                  <a:srgbClr val="984807"/>
                </a:solidFill>
              </a:rPr>
              <a:t>Summary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85" y="1600200"/>
            <a:ext cx="8550166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Introduced thermoreflectance imaging corresponding to challenges on thermal characterization of electronics devices.</a:t>
            </a:r>
          </a:p>
          <a:p>
            <a:r>
              <a:rPr lang="en-US" sz="2800" dirty="0" smtClean="0"/>
              <a:t>Discussed the transient thermal characterization in 2D images in sub-micron length scale.</a:t>
            </a:r>
          </a:p>
          <a:p>
            <a:r>
              <a:rPr lang="en-US" sz="2800" dirty="0" smtClean="0"/>
              <a:t>Demonstrated the thermal characterization of photonic devices and power devices.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1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:\Users\Microsanj\AppData\Local\Microsoft\Windows\Temporary Internet Files\Content.Outlook\1GAIPF7C\expo pos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3"/>
          <a:stretch/>
        </p:blipFill>
        <p:spPr bwMode="auto">
          <a:xfrm>
            <a:off x="0" y="0"/>
            <a:ext cx="9144000" cy="142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871" y="1441108"/>
            <a:ext cx="896312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Microsanj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社の 開発した熱画像解析装置、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Nanotherm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シリーズは、これまでの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IR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によるサーモグラフィー装置とは 全く異なった温度測定技術を用いたシステムです。測定物の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IR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放射を測定するのではなく、 測定物に非常に短時間の光を照射し、その反射光を計測することにより温度分布を測定するため、 測定物に全く影響を与えること無く、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IR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では難しかった広い温度範囲を非接触にて測定することが 可能となりました。測定は金属を含むあらゆるものが可能で、測定物を熱したり、表面に特別な処理を 行う必要が有りません。また、薄いシリコン基板は光を透過することから、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flip-chip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等の、シリコン基板上の 半導体の熱画像を裏面から観測することが可能です。また、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Nanotherm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システムの最大の特徴として、 オプションにてバイアス電源と信号源を追加することにより、熱画像の過渡特性を、最速では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0.8nsec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間隔で 測定することができます。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Nanotherm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システムにより、温度上昇、熱集中の状況をリアルタイムに観察することで、 半導体そのものや半導体回路の最適な熱設計を行うこと、また故障解析、不良解析を行うことが可能です。 測定物の大きさは最小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300nm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、温度分解能は最小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0.2℃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、測定温度範囲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-265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～</a:t>
            </a:r>
            <a:r>
              <a:rPr lang="en-US" altLang="ja-JP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500℃</a:t>
            </a:r>
            <a:r>
              <a:rPr lang="ja-JP" altLang="en-US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に対応します</a:t>
            </a:r>
            <a:r>
              <a:rPr lang="ja-JP" alt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。</a:t>
            </a:r>
            <a:endParaRPr lang="en-US" altLang="ja-JP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ATN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Japan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1-35-16 Nakagawa-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Chuo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Tsuzuki, Yokohama, Kanagawa, 224-0003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JAPAN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Website: </a:t>
            </a:r>
            <a:r>
              <a:rPr lang="en-US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www.atnjapan.com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sales@atnjapan.com</a:t>
            </a:r>
            <a:endParaRPr lang="en-US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270036" y="6397463"/>
            <a:ext cx="6589614" cy="365125"/>
          </a:xfrm>
        </p:spPr>
        <p:txBody>
          <a:bodyPr/>
          <a:lstStyle/>
          <a:p>
            <a:r>
              <a:rPr lang="en-US" dirty="0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9" y="151094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Thermoreflectance imaging setup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06409" y="905754"/>
            <a:ext cx="2800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Microscope setup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5298" y="905754"/>
            <a:ext cx="2114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Console box 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691550" y="1367751"/>
            <a:ext cx="3947111" cy="4731332"/>
            <a:chOff x="4721398" y="1571337"/>
            <a:chExt cx="3588282" cy="43012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4818" name="Picture 5" descr="New Pic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1398" y="1571337"/>
              <a:ext cx="3393419" cy="4301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948147" y="4836694"/>
              <a:ext cx="599232" cy="33575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DUT</a:t>
              </a:r>
              <a:endPara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04756" y="3169442"/>
              <a:ext cx="587574" cy="33575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LED</a:t>
              </a:r>
              <a:endPara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21827" y="2116992"/>
              <a:ext cx="622549" cy="33575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CCD</a:t>
              </a:r>
              <a:endPara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376737" y="4539916"/>
              <a:ext cx="136358" cy="12833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4" idx="1"/>
              <a:endCxn id="9" idx="5"/>
            </p:cNvCxnSpPr>
            <p:nvPr/>
          </p:nvCxnSpPr>
          <p:spPr>
            <a:xfrm flipH="1" flipV="1">
              <a:off x="6493126" y="4649459"/>
              <a:ext cx="455021" cy="35511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19500" y="4260749"/>
              <a:ext cx="1590180" cy="33575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Objective lens</a:t>
              </a:r>
              <a:endPara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Straight Arrow Connector 22"/>
            <p:cNvCxnSpPr>
              <a:stCxn id="18" idx="1"/>
            </p:cNvCxnSpPr>
            <p:nvPr/>
          </p:nvCxnSpPr>
          <p:spPr>
            <a:xfrm flipH="1">
              <a:off x="6515010" y="4428627"/>
              <a:ext cx="204490" cy="1384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20939" y="1367751"/>
            <a:ext cx="3922965" cy="4766996"/>
            <a:chOff x="762462" y="1554019"/>
            <a:chExt cx="3566332" cy="433363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4817" name="Picture 4" descr="New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62" y="1554019"/>
              <a:ext cx="3566332" cy="4333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453715" y="2776412"/>
              <a:ext cx="1042245" cy="33575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Sig. gen.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04947" y="3867064"/>
              <a:ext cx="1403647" cy="33575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Control box.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95076" y="2776412"/>
              <a:ext cx="1388085" cy="33575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Temp. </a:t>
              </a:r>
              <a:r>
                <a:rPr lang="en-US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contl</a:t>
              </a:r>
              <a:r>
                <a:rPr lang="en-US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4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" y="936126"/>
            <a:ext cx="5013233" cy="476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598" y="155398"/>
            <a:ext cx="8323110" cy="838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How it works - thermoreflectance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7796" y="5728023"/>
            <a:ext cx="256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System diagram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214507"/>
              </p:ext>
            </p:extLst>
          </p:nvPr>
        </p:nvGraphicFramePr>
        <p:xfrm>
          <a:off x="6213738" y="2166001"/>
          <a:ext cx="242887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6" name="Equation" r:id="rId4" imgW="126720" imgH="164880" progId="Equation.3">
                  <p:embed/>
                </p:oleObj>
              </mc:Choice>
              <mc:Fallback>
                <p:oleObj name="Equation" r:id="rId4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738" y="2166001"/>
                        <a:ext cx="242887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030400" y="2565789"/>
            <a:ext cx="2757924" cy="1755973"/>
            <a:chOff x="5156200" y="1817688"/>
            <a:chExt cx="3425825" cy="2181225"/>
          </a:xfrm>
        </p:grpSpPr>
        <p:grpSp>
          <p:nvGrpSpPr>
            <p:cNvPr id="15" name="Group 86"/>
            <p:cNvGrpSpPr>
              <a:grpSpLocks noChangeAspect="1"/>
            </p:cNvGrpSpPr>
            <p:nvPr/>
          </p:nvGrpSpPr>
          <p:grpSpPr bwMode="auto">
            <a:xfrm>
              <a:off x="5156200" y="1817688"/>
              <a:ext cx="3425825" cy="2181225"/>
              <a:chOff x="3046" y="2558"/>
              <a:chExt cx="2040" cy="958"/>
            </a:xfrm>
          </p:grpSpPr>
          <p:sp>
            <p:nvSpPr>
              <p:cNvPr id="17" name="AutoShape 63"/>
              <p:cNvSpPr>
                <a:spLocks noChangeArrowheads="1"/>
              </p:cNvSpPr>
              <p:nvPr/>
            </p:nvSpPr>
            <p:spPr bwMode="auto">
              <a:xfrm>
                <a:off x="3046" y="2972"/>
                <a:ext cx="2040" cy="544"/>
              </a:xfrm>
              <a:prstGeom prst="cube">
                <a:avLst>
                  <a:gd name="adj" fmla="val 57009"/>
                </a:avLst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8" name="AutoShape 64"/>
              <p:cNvSpPr>
                <a:spLocks noChangeArrowheads="1"/>
              </p:cNvSpPr>
              <p:nvPr/>
            </p:nvSpPr>
            <p:spPr bwMode="auto">
              <a:xfrm>
                <a:off x="3046" y="2739"/>
                <a:ext cx="1194" cy="543"/>
              </a:xfrm>
              <a:prstGeom prst="cube">
                <a:avLst>
                  <a:gd name="adj" fmla="val 5653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9" name="Line 71"/>
              <p:cNvSpPr>
                <a:spLocks noChangeShapeType="1"/>
              </p:cNvSpPr>
              <p:nvPr/>
            </p:nvSpPr>
            <p:spPr bwMode="auto">
              <a:xfrm>
                <a:off x="3394" y="2558"/>
                <a:ext cx="134" cy="3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81"/>
              <p:cNvSpPr>
                <a:spLocks noChangeShapeType="1"/>
              </p:cNvSpPr>
              <p:nvPr/>
            </p:nvSpPr>
            <p:spPr bwMode="auto">
              <a:xfrm>
                <a:off x="4389" y="2713"/>
                <a:ext cx="134" cy="3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 flipV="1">
              <a:off x="6375400" y="1892300"/>
              <a:ext cx="381000" cy="762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357096"/>
              </p:ext>
            </p:extLst>
          </p:nvPr>
        </p:nvGraphicFramePr>
        <p:xfrm>
          <a:off x="7246938" y="2111375"/>
          <a:ext cx="3619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Equation" r:id="rId6" imgW="190440" imgH="215640" progId="Equation.3">
                  <p:embed/>
                </p:oleObj>
              </mc:Choice>
              <mc:Fallback>
                <p:oleObj name="Equation" r:id="rId6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6938" y="2111375"/>
                        <a:ext cx="3619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715442" y="5394118"/>
            <a:ext cx="3244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Thermoreflectance coefficient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9006" y="848034"/>
            <a:ext cx="13853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LED driver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62153" y="1038240"/>
            <a:ext cx="825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GP-IB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698" y="1483685"/>
            <a:ext cx="9591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Power LED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94322" y="1589951"/>
            <a:ext cx="502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PC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4896" y="1583703"/>
            <a:ext cx="833284" cy="1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16337" y="2087310"/>
            <a:ext cx="1643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Detector</a:t>
            </a:r>
          </a:p>
          <a:p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CCD, </a:t>
            </a:r>
            <a:r>
              <a:rPr lang="en-US" b="1" dirty="0" err="1" smtClean="0">
                <a:latin typeface="Arial" pitchFamily="34" charset="0"/>
                <a:ea typeface="Tahoma" pitchFamily="34" charset="0"/>
                <a:cs typeface="Arial" pitchFamily="34" charset="0"/>
              </a:rPr>
              <a:t>InGaAs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3671" y="4710587"/>
            <a:ext cx="21349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Pulse generator &amp; power amp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07992" y="3911489"/>
            <a:ext cx="2480187" cy="162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" y="4051600"/>
            <a:ext cx="15117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Microscope</a:t>
            </a:r>
          </a:p>
          <a:p>
            <a:pPr algn="ctr"/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Objective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2857" y="5026680"/>
            <a:ext cx="1602371" cy="1945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52904" y="491993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Device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50617" y="5235979"/>
            <a:ext cx="1833589" cy="4342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77612" y="528618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Thermal bed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69701" y="1895994"/>
            <a:ext cx="7489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ahoma" pitchFamily="34" charset="0"/>
                <a:cs typeface="Arial" pitchFamily="34" charset="0"/>
              </a:rPr>
              <a:t>Light</a:t>
            </a:r>
            <a:endParaRPr lang="en-US" b="1" dirty="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graphicFrame>
        <p:nvGraphicFramePr>
          <p:cNvPr id="3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865846"/>
              </p:ext>
            </p:extLst>
          </p:nvPr>
        </p:nvGraphicFramePr>
        <p:xfrm>
          <a:off x="5829412" y="4435284"/>
          <a:ext cx="30162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name="Equation" r:id="rId8" imgW="1587240" imgH="444240" progId="Equation.3">
                  <p:embed/>
                </p:oleObj>
              </mc:Choice>
              <mc:Fallback>
                <p:oleObj name="Equation" r:id="rId8" imgW="1587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9412" y="4435284"/>
                        <a:ext cx="30162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0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269" y="100861"/>
            <a:ext cx="6784041" cy="908703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Lock-in signals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3549" y="915549"/>
            <a:ext cx="2334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Timing chart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1443789" y="5058155"/>
            <a:ext cx="2488463" cy="1133677"/>
            <a:chOff x="1443789" y="5058155"/>
            <a:chExt cx="2488463" cy="1133677"/>
          </a:xfrm>
        </p:grpSpPr>
        <p:grpSp>
          <p:nvGrpSpPr>
            <p:cNvPr id="75" name="Group 74"/>
            <p:cNvGrpSpPr/>
            <p:nvPr/>
          </p:nvGrpSpPr>
          <p:grpSpPr>
            <a:xfrm>
              <a:off x="2097105" y="5585792"/>
              <a:ext cx="1580817" cy="561473"/>
              <a:chOff x="5048250" y="5805488"/>
              <a:chExt cx="1676400" cy="561473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5334000" y="5805488"/>
                <a:ext cx="690563" cy="561473"/>
              </a:xfrm>
              <a:custGeom>
                <a:avLst/>
                <a:gdLst>
                  <a:gd name="connsiteX0" fmla="*/ 0 w 601579"/>
                  <a:gd name="connsiteY0" fmla="*/ 561473 h 561473"/>
                  <a:gd name="connsiteX1" fmla="*/ 88232 w 601579"/>
                  <a:gd name="connsiteY1" fmla="*/ 296779 h 561473"/>
                  <a:gd name="connsiteX2" fmla="*/ 256674 w 601579"/>
                  <a:gd name="connsiteY2" fmla="*/ 96252 h 561473"/>
                  <a:gd name="connsiteX3" fmla="*/ 417095 w 601579"/>
                  <a:gd name="connsiteY3" fmla="*/ 16042 h 561473"/>
                  <a:gd name="connsiteX4" fmla="*/ 601579 w 601579"/>
                  <a:gd name="connsiteY4" fmla="*/ 0 h 561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579" h="561473">
                    <a:moveTo>
                      <a:pt x="0" y="561473"/>
                    </a:moveTo>
                    <a:cubicBezTo>
                      <a:pt x="22726" y="467894"/>
                      <a:pt x="45453" y="374316"/>
                      <a:pt x="88232" y="296779"/>
                    </a:cubicBezTo>
                    <a:cubicBezTo>
                      <a:pt x="131011" y="219242"/>
                      <a:pt x="201864" y="143041"/>
                      <a:pt x="256674" y="96252"/>
                    </a:cubicBezTo>
                    <a:cubicBezTo>
                      <a:pt x="311484" y="49463"/>
                      <a:pt x="359611" y="32084"/>
                      <a:pt x="417095" y="16042"/>
                    </a:cubicBezTo>
                    <a:cubicBezTo>
                      <a:pt x="474579" y="0"/>
                      <a:pt x="538079" y="0"/>
                      <a:pt x="601579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5048250" y="6366961"/>
                <a:ext cx="30154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Freeform 73"/>
              <p:cNvSpPr/>
              <p:nvPr/>
            </p:nvSpPr>
            <p:spPr>
              <a:xfrm flipV="1">
                <a:off x="6034087" y="5805488"/>
                <a:ext cx="690563" cy="561473"/>
              </a:xfrm>
              <a:custGeom>
                <a:avLst/>
                <a:gdLst>
                  <a:gd name="connsiteX0" fmla="*/ 0 w 601579"/>
                  <a:gd name="connsiteY0" fmla="*/ 561473 h 561473"/>
                  <a:gd name="connsiteX1" fmla="*/ 88232 w 601579"/>
                  <a:gd name="connsiteY1" fmla="*/ 296779 h 561473"/>
                  <a:gd name="connsiteX2" fmla="*/ 256674 w 601579"/>
                  <a:gd name="connsiteY2" fmla="*/ 96252 h 561473"/>
                  <a:gd name="connsiteX3" fmla="*/ 417095 w 601579"/>
                  <a:gd name="connsiteY3" fmla="*/ 16042 h 561473"/>
                  <a:gd name="connsiteX4" fmla="*/ 601579 w 601579"/>
                  <a:gd name="connsiteY4" fmla="*/ 0 h 561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579" h="561473">
                    <a:moveTo>
                      <a:pt x="0" y="561473"/>
                    </a:moveTo>
                    <a:cubicBezTo>
                      <a:pt x="22726" y="467894"/>
                      <a:pt x="45453" y="374316"/>
                      <a:pt x="88232" y="296779"/>
                    </a:cubicBezTo>
                    <a:cubicBezTo>
                      <a:pt x="131011" y="219242"/>
                      <a:pt x="201864" y="143041"/>
                      <a:pt x="256674" y="96252"/>
                    </a:cubicBezTo>
                    <a:cubicBezTo>
                      <a:pt x="311484" y="49463"/>
                      <a:pt x="359611" y="32084"/>
                      <a:pt x="417095" y="16042"/>
                    </a:cubicBezTo>
                    <a:cubicBezTo>
                      <a:pt x="474579" y="0"/>
                      <a:pt x="538079" y="0"/>
                      <a:pt x="601579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43789" y="5058155"/>
              <a:ext cx="2488463" cy="360948"/>
              <a:chOff x="4395537" y="5486400"/>
              <a:chExt cx="2638926" cy="360948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6063916" y="5847348"/>
                <a:ext cx="970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>
                <a:off x="4395537" y="5486400"/>
                <a:ext cx="1668379" cy="360948"/>
                <a:chOff x="4395537" y="5470358"/>
                <a:chExt cx="1668379" cy="36094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4395537" y="5831306"/>
                  <a:ext cx="97054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358063" y="5470358"/>
                  <a:ext cx="69783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358063" y="5470358"/>
                  <a:ext cx="0" cy="36094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6063916" y="5470358"/>
                  <a:ext cx="0" cy="36094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2" name="Straight Connector 31"/>
            <p:cNvCxnSpPr/>
            <p:nvPr/>
          </p:nvCxnSpPr>
          <p:spPr>
            <a:xfrm>
              <a:off x="2434636" y="5058155"/>
              <a:ext cx="0" cy="360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32965" y="5058155"/>
              <a:ext cx="0" cy="360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631293" y="5058155"/>
              <a:ext cx="0" cy="360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827951" y="5058155"/>
              <a:ext cx="0" cy="360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729622" y="5058155"/>
              <a:ext cx="0" cy="360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926279" y="5058155"/>
              <a:ext cx="0" cy="360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2330162" y="6100392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406509" y="5871792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500819" y="5733680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604112" y="5643193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702913" y="5595568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801714" y="5576518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891533" y="5562231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985844" y="5557469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226870" y="6100392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053208" y="5762257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129554" y="5900369"/>
              <a:ext cx="86226" cy="914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8" name="Oval 167"/>
          <p:cNvSpPr/>
          <p:nvPr/>
        </p:nvSpPr>
        <p:spPr>
          <a:xfrm>
            <a:off x="6217003" y="4135138"/>
            <a:ext cx="86226" cy="914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3866148" y="5739946"/>
            <a:ext cx="4829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</a:t>
            </a:r>
            <a:r>
              <a:rPr lang="en-US" sz="2000" b="1" dirty="0" smtClean="0"/>
              <a:t>emperature data point along the bias cycle</a:t>
            </a:r>
            <a:endParaRPr lang="en-US" sz="20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3922296" y="5090241"/>
            <a:ext cx="4028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Acquisition timing (shifting by cycle)</a:t>
            </a:r>
            <a:endParaRPr lang="en-US" sz="2000" b="1" dirty="0"/>
          </a:p>
        </p:txBody>
      </p:sp>
      <p:grpSp>
        <p:nvGrpSpPr>
          <p:cNvPr id="166" name="Group 165"/>
          <p:cNvGrpSpPr/>
          <p:nvPr/>
        </p:nvGrpSpPr>
        <p:grpSpPr>
          <a:xfrm>
            <a:off x="232978" y="1407507"/>
            <a:ext cx="8495738" cy="3394166"/>
            <a:chOff x="232978" y="1407507"/>
            <a:chExt cx="8495738" cy="3394166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3669860" y="1929585"/>
              <a:ext cx="6820" cy="2780071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10989" y="1921923"/>
              <a:ext cx="0" cy="360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323557" y="1844300"/>
              <a:ext cx="14004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1818862" y="1407507"/>
              <a:ext cx="27174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4ms @ 25% Duty Cycle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69586" y="1965887"/>
              <a:ext cx="6656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1ms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2366372" y="2327115"/>
              <a:ext cx="69421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383923" y="2791193"/>
              <a:ext cx="16711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33ms @ 30Hz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445342" y="1939413"/>
              <a:ext cx="1968910" cy="353961"/>
            </a:xfrm>
            <a:custGeom>
              <a:avLst/>
              <a:gdLst>
                <a:gd name="connsiteX0" fmla="*/ 0 w 1968910"/>
                <a:gd name="connsiteY0" fmla="*/ 353961 h 353961"/>
                <a:gd name="connsiteX1" fmla="*/ 914400 w 1968910"/>
                <a:gd name="connsiteY1" fmla="*/ 353961 h 353961"/>
                <a:gd name="connsiteX2" fmla="*/ 914400 w 1968910"/>
                <a:gd name="connsiteY2" fmla="*/ 0 h 353961"/>
                <a:gd name="connsiteX3" fmla="*/ 1600200 w 1968910"/>
                <a:gd name="connsiteY3" fmla="*/ 0 h 353961"/>
                <a:gd name="connsiteX4" fmla="*/ 1600200 w 1968910"/>
                <a:gd name="connsiteY4" fmla="*/ 346587 h 353961"/>
                <a:gd name="connsiteX5" fmla="*/ 1968910 w 1968910"/>
                <a:gd name="connsiteY5" fmla="*/ 346587 h 35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8910" h="353961">
                  <a:moveTo>
                    <a:pt x="0" y="353961"/>
                  </a:moveTo>
                  <a:lnTo>
                    <a:pt x="914400" y="353961"/>
                  </a:lnTo>
                  <a:lnTo>
                    <a:pt x="914400" y="0"/>
                  </a:lnTo>
                  <a:lnTo>
                    <a:pt x="1600200" y="0"/>
                  </a:lnTo>
                  <a:lnTo>
                    <a:pt x="1600200" y="346587"/>
                  </a:lnTo>
                  <a:lnTo>
                    <a:pt x="1968910" y="3465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576485" y="1939413"/>
              <a:ext cx="958646" cy="346587"/>
            </a:xfrm>
            <a:custGeom>
              <a:avLst/>
              <a:gdLst>
                <a:gd name="connsiteX0" fmla="*/ 0 w 958646"/>
                <a:gd name="connsiteY0" fmla="*/ 346587 h 346587"/>
                <a:gd name="connsiteX1" fmla="*/ 95865 w 958646"/>
                <a:gd name="connsiteY1" fmla="*/ 346587 h 346587"/>
                <a:gd name="connsiteX2" fmla="*/ 95865 w 958646"/>
                <a:gd name="connsiteY2" fmla="*/ 0 h 346587"/>
                <a:gd name="connsiteX3" fmla="*/ 781665 w 958646"/>
                <a:gd name="connsiteY3" fmla="*/ 0 h 346587"/>
                <a:gd name="connsiteX4" fmla="*/ 781665 w 958646"/>
                <a:gd name="connsiteY4" fmla="*/ 346587 h 346587"/>
                <a:gd name="connsiteX5" fmla="*/ 958646 w 958646"/>
                <a:gd name="connsiteY5" fmla="*/ 346587 h 34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8646" h="346587">
                  <a:moveTo>
                    <a:pt x="0" y="346587"/>
                  </a:moveTo>
                  <a:lnTo>
                    <a:pt x="95865" y="346587"/>
                  </a:lnTo>
                  <a:lnTo>
                    <a:pt x="95865" y="0"/>
                  </a:lnTo>
                  <a:lnTo>
                    <a:pt x="781665" y="0"/>
                  </a:lnTo>
                  <a:lnTo>
                    <a:pt x="781665" y="346587"/>
                  </a:lnTo>
                  <a:lnTo>
                    <a:pt x="958646" y="3465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5353665" y="1939413"/>
              <a:ext cx="1179871" cy="346587"/>
            </a:xfrm>
            <a:custGeom>
              <a:avLst/>
              <a:gdLst>
                <a:gd name="connsiteX0" fmla="*/ 0 w 1179871"/>
                <a:gd name="connsiteY0" fmla="*/ 346587 h 346587"/>
                <a:gd name="connsiteX1" fmla="*/ 346587 w 1179871"/>
                <a:gd name="connsiteY1" fmla="*/ 346587 h 346587"/>
                <a:gd name="connsiteX2" fmla="*/ 346587 w 1179871"/>
                <a:gd name="connsiteY2" fmla="*/ 0 h 346587"/>
                <a:gd name="connsiteX3" fmla="*/ 1025013 w 1179871"/>
                <a:gd name="connsiteY3" fmla="*/ 0 h 346587"/>
                <a:gd name="connsiteX4" fmla="*/ 1025013 w 1179871"/>
                <a:gd name="connsiteY4" fmla="*/ 346587 h 346587"/>
                <a:gd name="connsiteX5" fmla="*/ 1179871 w 1179871"/>
                <a:gd name="connsiteY5" fmla="*/ 346587 h 34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9871" h="346587">
                  <a:moveTo>
                    <a:pt x="0" y="346587"/>
                  </a:moveTo>
                  <a:lnTo>
                    <a:pt x="346587" y="346587"/>
                  </a:lnTo>
                  <a:lnTo>
                    <a:pt x="346587" y="0"/>
                  </a:lnTo>
                  <a:lnTo>
                    <a:pt x="1025013" y="0"/>
                  </a:lnTo>
                  <a:lnTo>
                    <a:pt x="1025013" y="346587"/>
                  </a:lnTo>
                  <a:lnTo>
                    <a:pt x="1179871" y="3465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939112" y="1946787"/>
              <a:ext cx="1172497" cy="346587"/>
            </a:xfrm>
            <a:custGeom>
              <a:avLst/>
              <a:gdLst>
                <a:gd name="connsiteX0" fmla="*/ 0 w 1172497"/>
                <a:gd name="connsiteY0" fmla="*/ 339213 h 346587"/>
                <a:gd name="connsiteX1" fmla="*/ 88490 w 1172497"/>
                <a:gd name="connsiteY1" fmla="*/ 339213 h 346587"/>
                <a:gd name="connsiteX2" fmla="*/ 88490 w 1172497"/>
                <a:gd name="connsiteY2" fmla="*/ 0 h 346587"/>
                <a:gd name="connsiteX3" fmla="*/ 774290 w 1172497"/>
                <a:gd name="connsiteY3" fmla="*/ 0 h 346587"/>
                <a:gd name="connsiteX4" fmla="*/ 774290 w 1172497"/>
                <a:gd name="connsiteY4" fmla="*/ 346587 h 346587"/>
                <a:gd name="connsiteX5" fmla="*/ 1172497 w 1172497"/>
                <a:gd name="connsiteY5" fmla="*/ 346587 h 34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497" h="346587">
                  <a:moveTo>
                    <a:pt x="0" y="339213"/>
                  </a:moveTo>
                  <a:lnTo>
                    <a:pt x="88490" y="339213"/>
                  </a:lnTo>
                  <a:lnTo>
                    <a:pt x="88490" y="0"/>
                  </a:lnTo>
                  <a:lnTo>
                    <a:pt x="774290" y="0"/>
                  </a:lnTo>
                  <a:lnTo>
                    <a:pt x="774290" y="346587"/>
                  </a:lnTo>
                  <a:lnTo>
                    <a:pt x="1172497" y="3465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467465" y="2765323"/>
              <a:ext cx="3355258" cy="368709"/>
            </a:xfrm>
            <a:custGeom>
              <a:avLst/>
              <a:gdLst>
                <a:gd name="connsiteX0" fmla="*/ 0 w 3355258"/>
                <a:gd name="connsiteY0" fmla="*/ 346587 h 368709"/>
                <a:gd name="connsiteX1" fmla="*/ 265470 w 3355258"/>
                <a:gd name="connsiteY1" fmla="*/ 346587 h 368709"/>
                <a:gd name="connsiteX2" fmla="*/ 265470 w 3355258"/>
                <a:gd name="connsiteY2" fmla="*/ 0 h 368709"/>
                <a:gd name="connsiteX3" fmla="*/ 3266767 w 3355258"/>
                <a:gd name="connsiteY3" fmla="*/ 0 h 368709"/>
                <a:gd name="connsiteX4" fmla="*/ 3266767 w 3355258"/>
                <a:gd name="connsiteY4" fmla="*/ 368709 h 368709"/>
                <a:gd name="connsiteX5" fmla="*/ 3355258 w 3355258"/>
                <a:gd name="connsiteY5" fmla="*/ 368709 h 36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5258" h="368709">
                  <a:moveTo>
                    <a:pt x="0" y="346587"/>
                  </a:moveTo>
                  <a:lnTo>
                    <a:pt x="265470" y="346587"/>
                  </a:lnTo>
                  <a:lnTo>
                    <a:pt x="265470" y="0"/>
                  </a:lnTo>
                  <a:lnTo>
                    <a:pt x="3266767" y="0"/>
                  </a:lnTo>
                  <a:lnTo>
                    <a:pt x="3266767" y="368709"/>
                  </a:lnTo>
                  <a:lnTo>
                    <a:pt x="3355258" y="368709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5152104" y="2770240"/>
              <a:ext cx="3355258" cy="368709"/>
            </a:xfrm>
            <a:custGeom>
              <a:avLst/>
              <a:gdLst>
                <a:gd name="connsiteX0" fmla="*/ 0 w 3355258"/>
                <a:gd name="connsiteY0" fmla="*/ 346587 h 368709"/>
                <a:gd name="connsiteX1" fmla="*/ 265470 w 3355258"/>
                <a:gd name="connsiteY1" fmla="*/ 346587 h 368709"/>
                <a:gd name="connsiteX2" fmla="*/ 265470 w 3355258"/>
                <a:gd name="connsiteY2" fmla="*/ 0 h 368709"/>
                <a:gd name="connsiteX3" fmla="*/ 3266767 w 3355258"/>
                <a:gd name="connsiteY3" fmla="*/ 0 h 368709"/>
                <a:gd name="connsiteX4" fmla="*/ 3266767 w 3355258"/>
                <a:gd name="connsiteY4" fmla="*/ 368709 h 368709"/>
                <a:gd name="connsiteX5" fmla="*/ 3355258 w 3355258"/>
                <a:gd name="connsiteY5" fmla="*/ 368709 h 36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5258" h="368709">
                  <a:moveTo>
                    <a:pt x="0" y="346587"/>
                  </a:moveTo>
                  <a:lnTo>
                    <a:pt x="265470" y="346587"/>
                  </a:lnTo>
                  <a:lnTo>
                    <a:pt x="265470" y="0"/>
                  </a:lnTo>
                  <a:lnTo>
                    <a:pt x="3266767" y="0"/>
                  </a:lnTo>
                  <a:lnTo>
                    <a:pt x="3266767" y="368709"/>
                  </a:lnTo>
                  <a:lnTo>
                    <a:pt x="3355258" y="368709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523989" y="1541334"/>
              <a:ext cx="3465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b="1" i="1" baseline="-2500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b="1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95923" y="3198070"/>
              <a:ext cx="3465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b="1" i="1" baseline="-25000" dirty="0" smtClean="0">
                  <a:latin typeface="Arial" pitchFamily="34" charset="0"/>
                  <a:cs typeface="Arial" pitchFamily="34" charset="0"/>
                </a:rPr>
                <a:t>0</a:t>
              </a:r>
              <a:endParaRPr lang="en-US" b="1" i="1" baseline="-25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2359742" y="1932039"/>
              <a:ext cx="6820" cy="2780071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4633455" y="2283546"/>
              <a:ext cx="72021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3383084" y="2288458"/>
              <a:ext cx="227369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28" idx="0"/>
            </p:cNvCxnSpPr>
            <p:nvPr/>
          </p:nvCxnSpPr>
          <p:spPr>
            <a:xfrm flipH="1">
              <a:off x="6548285" y="2286000"/>
              <a:ext cx="39082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8105909" y="2290916"/>
              <a:ext cx="227369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8501347" y="3137607"/>
              <a:ext cx="227369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4845462" y="3125318"/>
              <a:ext cx="345971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178695" y="3188989"/>
              <a:ext cx="9301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100</a:t>
              </a:r>
              <a:r>
                <a:rPr lang="en-US" b="1" dirty="0" smtClean="0"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H="1">
              <a:off x="3723968" y="3709219"/>
              <a:ext cx="44982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3072070" y="3709219"/>
              <a:ext cx="46211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526245" y="3029785"/>
              <a:ext cx="9301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delay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5703615" y="1946787"/>
              <a:ext cx="6820" cy="2780071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>
              <a:off x="5697274" y="3469833"/>
              <a:ext cx="56284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4734233" y="4015133"/>
              <a:ext cx="73315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Freeform 98"/>
            <p:cNvSpPr/>
            <p:nvPr/>
          </p:nvSpPr>
          <p:spPr>
            <a:xfrm>
              <a:off x="1437968" y="3569110"/>
              <a:ext cx="3274142" cy="442451"/>
            </a:xfrm>
            <a:custGeom>
              <a:avLst/>
              <a:gdLst>
                <a:gd name="connsiteX0" fmla="*/ 0 w 3274142"/>
                <a:gd name="connsiteY0" fmla="*/ 435077 h 442451"/>
                <a:gd name="connsiteX1" fmla="*/ 766916 w 3274142"/>
                <a:gd name="connsiteY1" fmla="*/ 435077 h 442451"/>
                <a:gd name="connsiteX2" fmla="*/ 766916 w 3274142"/>
                <a:gd name="connsiteY2" fmla="*/ 7374 h 442451"/>
                <a:gd name="connsiteX3" fmla="*/ 921774 w 3274142"/>
                <a:gd name="connsiteY3" fmla="*/ 7374 h 442451"/>
                <a:gd name="connsiteX4" fmla="*/ 921774 w 3274142"/>
                <a:gd name="connsiteY4" fmla="*/ 442451 h 442451"/>
                <a:gd name="connsiteX5" fmla="*/ 2116393 w 3274142"/>
                <a:gd name="connsiteY5" fmla="*/ 442451 h 442451"/>
                <a:gd name="connsiteX6" fmla="*/ 2116393 w 3274142"/>
                <a:gd name="connsiteY6" fmla="*/ 0 h 442451"/>
                <a:gd name="connsiteX7" fmla="*/ 2256503 w 3274142"/>
                <a:gd name="connsiteY7" fmla="*/ 0 h 442451"/>
                <a:gd name="connsiteX8" fmla="*/ 2256503 w 3274142"/>
                <a:gd name="connsiteY8" fmla="*/ 442451 h 442451"/>
                <a:gd name="connsiteX9" fmla="*/ 3274142 w 3274142"/>
                <a:gd name="connsiteY9" fmla="*/ 442451 h 44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4142" h="442451">
                  <a:moveTo>
                    <a:pt x="0" y="435077"/>
                  </a:moveTo>
                  <a:lnTo>
                    <a:pt x="766916" y="435077"/>
                  </a:lnTo>
                  <a:lnTo>
                    <a:pt x="766916" y="7374"/>
                  </a:lnTo>
                  <a:lnTo>
                    <a:pt x="921774" y="7374"/>
                  </a:lnTo>
                  <a:lnTo>
                    <a:pt x="921774" y="442451"/>
                  </a:lnTo>
                  <a:lnTo>
                    <a:pt x="2116393" y="442451"/>
                  </a:lnTo>
                  <a:lnTo>
                    <a:pt x="2116393" y="0"/>
                  </a:lnTo>
                  <a:lnTo>
                    <a:pt x="2256503" y="0"/>
                  </a:lnTo>
                  <a:lnTo>
                    <a:pt x="2256503" y="442451"/>
                  </a:lnTo>
                  <a:lnTo>
                    <a:pt x="3274142" y="442451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47715" y="1723174"/>
              <a:ext cx="12761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Device Excitation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52635" y="2553982"/>
              <a:ext cx="12761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CCD exposure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42901" y="3419606"/>
              <a:ext cx="12761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LED pulse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32978" y="4281964"/>
              <a:ext cx="163891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Temperature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1732334" y="3179393"/>
              <a:ext cx="30092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423220" y="4712113"/>
              <a:ext cx="9611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5361035" y="4739151"/>
              <a:ext cx="36997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2373936" y="4137592"/>
              <a:ext cx="1199338" cy="599575"/>
              <a:chOff x="2373936" y="4137592"/>
              <a:chExt cx="1055064" cy="599575"/>
            </a:xfrm>
          </p:grpSpPr>
          <p:sp>
            <p:nvSpPr>
              <p:cNvPr id="114" name="Freeform 113"/>
              <p:cNvSpPr/>
              <p:nvPr/>
            </p:nvSpPr>
            <p:spPr>
              <a:xfrm>
                <a:off x="2373936" y="4140048"/>
                <a:ext cx="590426" cy="586810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5077" h="549940">
                    <a:moveTo>
                      <a:pt x="0" y="549940"/>
                    </a:moveTo>
                    <a:cubicBezTo>
                      <a:pt x="43150" y="280168"/>
                      <a:pt x="103508" y="176315"/>
                      <a:pt x="192972" y="92741"/>
                    </a:cubicBezTo>
                    <a:cubicBezTo>
                      <a:pt x="282436" y="9167"/>
                      <a:pt x="343513" y="-9884"/>
                      <a:pt x="435077" y="424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 114"/>
              <p:cNvSpPr/>
              <p:nvPr/>
            </p:nvSpPr>
            <p:spPr>
              <a:xfrm flipV="1">
                <a:off x="2951134" y="4137592"/>
                <a:ext cx="477866" cy="599575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41896"/>
                  <a:gd name="connsiteY0" fmla="*/ 576930 h 576930"/>
                  <a:gd name="connsiteX1" fmla="*/ 192972 w 441896"/>
                  <a:gd name="connsiteY1" fmla="*/ 119731 h 576930"/>
                  <a:gd name="connsiteX2" fmla="*/ 441896 w 441896"/>
                  <a:gd name="connsiteY2" fmla="*/ 3004 h 576930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896" h="573926">
                    <a:moveTo>
                      <a:pt x="0" y="573926"/>
                    </a:moveTo>
                    <a:cubicBezTo>
                      <a:pt x="43150" y="304154"/>
                      <a:pt x="119323" y="212381"/>
                      <a:pt x="192972" y="116727"/>
                    </a:cubicBezTo>
                    <a:cubicBezTo>
                      <a:pt x="266621" y="21073"/>
                      <a:pt x="350332" y="7044"/>
                      <a:pt x="441896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6" name="Straight Connector 125"/>
            <p:cNvCxnSpPr/>
            <p:nvPr/>
          </p:nvCxnSpPr>
          <p:spPr>
            <a:xfrm flipH="1">
              <a:off x="4741607" y="4745185"/>
              <a:ext cx="612058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8166849" y="4801673"/>
              <a:ext cx="37854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6858243" y="4762349"/>
              <a:ext cx="23879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3483373" y="4737749"/>
              <a:ext cx="238794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/>
            <p:cNvGrpSpPr/>
            <p:nvPr/>
          </p:nvGrpSpPr>
          <p:grpSpPr>
            <a:xfrm>
              <a:off x="5731014" y="4167732"/>
              <a:ext cx="1199338" cy="599575"/>
              <a:chOff x="2373936" y="4137592"/>
              <a:chExt cx="1055064" cy="599575"/>
            </a:xfrm>
          </p:grpSpPr>
          <p:sp>
            <p:nvSpPr>
              <p:cNvPr id="154" name="Freeform 153"/>
              <p:cNvSpPr/>
              <p:nvPr/>
            </p:nvSpPr>
            <p:spPr>
              <a:xfrm>
                <a:off x="2373936" y="4140048"/>
                <a:ext cx="590426" cy="586810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5077" h="549940">
                    <a:moveTo>
                      <a:pt x="0" y="549940"/>
                    </a:moveTo>
                    <a:cubicBezTo>
                      <a:pt x="43150" y="280168"/>
                      <a:pt x="103508" y="176315"/>
                      <a:pt x="192972" y="92741"/>
                    </a:cubicBezTo>
                    <a:cubicBezTo>
                      <a:pt x="282436" y="9167"/>
                      <a:pt x="343513" y="-9884"/>
                      <a:pt x="435077" y="424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flipV="1">
                <a:off x="2951134" y="4137592"/>
                <a:ext cx="477866" cy="599575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41896"/>
                  <a:gd name="connsiteY0" fmla="*/ 576930 h 576930"/>
                  <a:gd name="connsiteX1" fmla="*/ 192972 w 441896"/>
                  <a:gd name="connsiteY1" fmla="*/ 119731 h 576930"/>
                  <a:gd name="connsiteX2" fmla="*/ 441896 w 441896"/>
                  <a:gd name="connsiteY2" fmla="*/ 3004 h 576930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896" h="573926">
                    <a:moveTo>
                      <a:pt x="0" y="573926"/>
                    </a:moveTo>
                    <a:cubicBezTo>
                      <a:pt x="43150" y="304154"/>
                      <a:pt x="119323" y="212381"/>
                      <a:pt x="192972" y="116727"/>
                    </a:cubicBezTo>
                    <a:cubicBezTo>
                      <a:pt x="266621" y="21073"/>
                      <a:pt x="350332" y="7044"/>
                      <a:pt x="441896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7074990" y="4197872"/>
              <a:ext cx="1199338" cy="599575"/>
              <a:chOff x="2373936" y="4137592"/>
              <a:chExt cx="1055064" cy="599575"/>
            </a:xfrm>
          </p:grpSpPr>
          <p:sp>
            <p:nvSpPr>
              <p:cNvPr id="157" name="Freeform 156"/>
              <p:cNvSpPr/>
              <p:nvPr/>
            </p:nvSpPr>
            <p:spPr>
              <a:xfrm>
                <a:off x="2373936" y="4140048"/>
                <a:ext cx="590426" cy="586810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5077" h="549940">
                    <a:moveTo>
                      <a:pt x="0" y="549940"/>
                    </a:moveTo>
                    <a:cubicBezTo>
                      <a:pt x="43150" y="280168"/>
                      <a:pt x="103508" y="176315"/>
                      <a:pt x="192972" y="92741"/>
                    </a:cubicBezTo>
                    <a:cubicBezTo>
                      <a:pt x="282436" y="9167"/>
                      <a:pt x="343513" y="-9884"/>
                      <a:pt x="435077" y="424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flipV="1">
                <a:off x="2951134" y="4137592"/>
                <a:ext cx="477866" cy="599575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41896"/>
                  <a:gd name="connsiteY0" fmla="*/ 576930 h 576930"/>
                  <a:gd name="connsiteX1" fmla="*/ 192972 w 441896"/>
                  <a:gd name="connsiteY1" fmla="*/ 119731 h 576930"/>
                  <a:gd name="connsiteX2" fmla="*/ 441896 w 441896"/>
                  <a:gd name="connsiteY2" fmla="*/ 3004 h 576930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896" h="573926">
                    <a:moveTo>
                      <a:pt x="0" y="573926"/>
                    </a:moveTo>
                    <a:cubicBezTo>
                      <a:pt x="43150" y="304154"/>
                      <a:pt x="119323" y="212381"/>
                      <a:pt x="192972" y="116727"/>
                    </a:cubicBezTo>
                    <a:cubicBezTo>
                      <a:pt x="266621" y="21073"/>
                      <a:pt x="350332" y="7044"/>
                      <a:pt x="441896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9" name="Group 158"/>
            <p:cNvGrpSpPr/>
            <p:nvPr/>
          </p:nvGrpSpPr>
          <p:grpSpPr>
            <a:xfrm>
              <a:off x="3684054" y="4142512"/>
              <a:ext cx="1199338" cy="599575"/>
              <a:chOff x="2373936" y="4137592"/>
              <a:chExt cx="1055064" cy="599575"/>
            </a:xfrm>
          </p:grpSpPr>
          <p:sp>
            <p:nvSpPr>
              <p:cNvPr id="160" name="Freeform 159"/>
              <p:cNvSpPr/>
              <p:nvPr/>
            </p:nvSpPr>
            <p:spPr>
              <a:xfrm>
                <a:off x="2373936" y="4140048"/>
                <a:ext cx="590426" cy="586810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5077" h="549940">
                    <a:moveTo>
                      <a:pt x="0" y="549940"/>
                    </a:moveTo>
                    <a:cubicBezTo>
                      <a:pt x="43150" y="280168"/>
                      <a:pt x="103508" y="176315"/>
                      <a:pt x="192972" y="92741"/>
                    </a:cubicBezTo>
                    <a:cubicBezTo>
                      <a:pt x="282436" y="9167"/>
                      <a:pt x="343513" y="-9884"/>
                      <a:pt x="435077" y="424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flipV="1">
                <a:off x="2951134" y="4137592"/>
                <a:ext cx="477866" cy="599575"/>
              </a:xfrm>
              <a:custGeom>
                <a:avLst/>
                <a:gdLst>
                  <a:gd name="connsiteX0" fmla="*/ 53280 w 547351"/>
                  <a:gd name="connsiteY0" fmla="*/ 612058 h 612058"/>
                  <a:gd name="connsiteX1" fmla="*/ 45905 w 547351"/>
                  <a:gd name="connsiteY1" fmla="*/ 368710 h 612058"/>
                  <a:gd name="connsiteX2" fmla="*/ 547351 w 547351"/>
                  <a:gd name="connsiteY2" fmla="*/ 0 h 612058"/>
                  <a:gd name="connsiteX0" fmla="*/ 9463 w 503534"/>
                  <a:gd name="connsiteY0" fmla="*/ 612058 h 612058"/>
                  <a:gd name="connsiteX1" fmla="*/ 171694 w 503534"/>
                  <a:gd name="connsiteY1" fmla="*/ 243349 h 612058"/>
                  <a:gd name="connsiteX2" fmla="*/ 503534 w 503534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507 w 494578"/>
                  <a:gd name="connsiteY0" fmla="*/ 612058 h 612058"/>
                  <a:gd name="connsiteX1" fmla="*/ 162738 w 494578"/>
                  <a:gd name="connsiteY1" fmla="*/ 243349 h 612058"/>
                  <a:gd name="connsiteX2" fmla="*/ 494578 w 494578"/>
                  <a:gd name="connsiteY2" fmla="*/ 0 h 612058"/>
                  <a:gd name="connsiteX0" fmla="*/ 1644 w 495715"/>
                  <a:gd name="connsiteY0" fmla="*/ 612058 h 612058"/>
                  <a:gd name="connsiteX1" fmla="*/ 163875 w 495715"/>
                  <a:gd name="connsiteY1" fmla="*/ 243349 h 612058"/>
                  <a:gd name="connsiteX2" fmla="*/ 495715 w 495715"/>
                  <a:gd name="connsiteY2" fmla="*/ 0 h 612058"/>
                  <a:gd name="connsiteX0" fmla="*/ 816 w 494887"/>
                  <a:gd name="connsiteY0" fmla="*/ 612058 h 612058"/>
                  <a:gd name="connsiteX1" fmla="*/ 273660 w 494887"/>
                  <a:gd name="connsiteY1" fmla="*/ 117988 h 612058"/>
                  <a:gd name="connsiteX2" fmla="*/ 494887 w 494887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720 w 494791"/>
                  <a:gd name="connsiteY0" fmla="*/ 612058 h 612058"/>
                  <a:gd name="connsiteX1" fmla="*/ 273564 w 494791"/>
                  <a:gd name="connsiteY1" fmla="*/ 117988 h 612058"/>
                  <a:gd name="connsiteX2" fmla="*/ 494791 w 49479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272844 w 494071"/>
                  <a:gd name="connsiteY1" fmla="*/ 117988 h 612058"/>
                  <a:gd name="connsiteX2" fmla="*/ 494071 w 494071"/>
                  <a:gd name="connsiteY2" fmla="*/ 0 h 612058"/>
                  <a:gd name="connsiteX0" fmla="*/ 0 w 494071"/>
                  <a:gd name="connsiteY0" fmla="*/ 612058 h 612058"/>
                  <a:gd name="connsiteX1" fmla="*/ 302341 w 494071"/>
                  <a:gd name="connsiteY1" fmla="*/ 140111 h 612058"/>
                  <a:gd name="connsiteX2" fmla="*/ 494071 w 494071"/>
                  <a:gd name="connsiteY2" fmla="*/ 0 h 612058"/>
                  <a:gd name="connsiteX0" fmla="*/ 0 w 634181"/>
                  <a:gd name="connsiteY0" fmla="*/ 626807 h 626807"/>
                  <a:gd name="connsiteX1" fmla="*/ 302341 w 634181"/>
                  <a:gd name="connsiteY1" fmla="*/ 154860 h 626807"/>
                  <a:gd name="connsiteX2" fmla="*/ 634181 w 634181"/>
                  <a:gd name="connsiteY2" fmla="*/ 0 h 626807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626807"/>
                  <a:gd name="connsiteY0" fmla="*/ 612058 h 612058"/>
                  <a:gd name="connsiteX1" fmla="*/ 302341 w 626807"/>
                  <a:gd name="connsiteY1" fmla="*/ 140111 h 612058"/>
                  <a:gd name="connsiteX2" fmla="*/ 626807 w 626807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199102 w 523568"/>
                  <a:gd name="connsiteY1" fmla="*/ 140111 h 612058"/>
                  <a:gd name="connsiteX2" fmla="*/ 523568 w 523568"/>
                  <a:gd name="connsiteY2" fmla="*/ 0 h 612058"/>
                  <a:gd name="connsiteX0" fmla="*/ 0 w 523568"/>
                  <a:gd name="connsiteY0" fmla="*/ 612058 h 612058"/>
                  <a:gd name="connsiteX1" fmla="*/ 221224 w 523568"/>
                  <a:gd name="connsiteY1" fmla="*/ 169608 h 612058"/>
                  <a:gd name="connsiteX2" fmla="*/ 523568 w 523568"/>
                  <a:gd name="connsiteY2" fmla="*/ 0 h 612058"/>
                  <a:gd name="connsiteX0" fmla="*/ 0 w 523568"/>
                  <a:gd name="connsiteY0" fmla="*/ 545691 h 545691"/>
                  <a:gd name="connsiteX1" fmla="*/ 221224 w 523568"/>
                  <a:gd name="connsiteY1" fmla="*/ 103241 h 545691"/>
                  <a:gd name="connsiteX2" fmla="*/ 523568 w 523568"/>
                  <a:gd name="connsiteY2" fmla="*/ 0 h 545691"/>
                  <a:gd name="connsiteX0" fmla="*/ 0 w 523568"/>
                  <a:gd name="connsiteY0" fmla="*/ 549267 h 549267"/>
                  <a:gd name="connsiteX1" fmla="*/ 221224 w 523568"/>
                  <a:gd name="connsiteY1" fmla="*/ 106817 h 549267"/>
                  <a:gd name="connsiteX2" fmla="*/ 523568 w 523568"/>
                  <a:gd name="connsiteY2" fmla="*/ 3576 h 549267"/>
                  <a:gd name="connsiteX0" fmla="*/ 0 w 435077"/>
                  <a:gd name="connsiteY0" fmla="*/ 549267 h 549267"/>
                  <a:gd name="connsiteX1" fmla="*/ 221224 w 435077"/>
                  <a:gd name="connsiteY1" fmla="*/ 106817 h 549267"/>
                  <a:gd name="connsiteX2" fmla="*/ 435077 w 435077"/>
                  <a:gd name="connsiteY2" fmla="*/ 3576 h 549267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221224 w 435077"/>
                  <a:gd name="connsiteY1" fmla="*/ 103241 h 545691"/>
                  <a:gd name="connsiteX2" fmla="*/ 435077 w 435077"/>
                  <a:gd name="connsiteY2" fmla="*/ 0 h 545691"/>
                  <a:gd name="connsiteX0" fmla="*/ 0 w 435077"/>
                  <a:gd name="connsiteY0" fmla="*/ 545691 h 545691"/>
                  <a:gd name="connsiteX1" fmla="*/ 192972 w 435077"/>
                  <a:gd name="connsiteY1" fmla="*/ 88492 h 545691"/>
                  <a:gd name="connsiteX2" fmla="*/ 435077 w 435077"/>
                  <a:gd name="connsiteY2" fmla="*/ 0 h 545691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35077"/>
                  <a:gd name="connsiteY0" fmla="*/ 549940 h 549940"/>
                  <a:gd name="connsiteX1" fmla="*/ 192972 w 435077"/>
                  <a:gd name="connsiteY1" fmla="*/ 92741 h 549940"/>
                  <a:gd name="connsiteX2" fmla="*/ 435077 w 435077"/>
                  <a:gd name="connsiteY2" fmla="*/ 4249 h 549940"/>
                  <a:gd name="connsiteX0" fmla="*/ 0 w 441896"/>
                  <a:gd name="connsiteY0" fmla="*/ 576930 h 576930"/>
                  <a:gd name="connsiteX1" fmla="*/ 192972 w 441896"/>
                  <a:gd name="connsiteY1" fmla="*/ 119731 h 576930"/>
                  <a:gd name="connsiteX2" fmla="*/ 441896 w 441896"/>
                  <a:gd name="connsiteY2" fmla="*/ 3004 h 576930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  <a:gd name="connsiteX0" fmla="*/ 0 w 441896"/>
                  <a:gd name="connsiteY0" fmla="*/ 573926 h 573926"/>
                  <a:gd name="connsiteX1" fmla="*/ 192972 w 441896"/>
                  <a:gd name="connsiteY1" fmla="*/ 116727 h 573926"/>
                  <a:gd name="connsiteX2" fmla="*/ 441896 w 441896"/>
                  <a:gd name="connsiteY2" fmla="*/ 0 h 573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1896" h="573926">
                    <a:moveTo>
                      <a:pt x="0" y="573926"/>
                    </a:moveTo>
                    <a:cubicBezTo>
                      <a:pt x="43150" y="304154"/>
                      <a:pt x="119323" y="212381"/>
                      <a:pt x="192972" y="116727"/>
                    </a:cubicBezTo>
                    <a:cubicBezTo>
                      <a:pt x="266621" y="21073"/>
                      <a:pt x="350332" y="7044"/>
                      <a:pt x="441896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6253582" y="3212818"/>
              <a:ext cx="3465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b="1" i="1" baseline="-250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548567" y="3234940"/>
              <a:ext cx="3465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b="1" i="1" baseline="-250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6252742" y="1961535"/>
              <a:ext cx="6820" cy="2780071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583513" y="1961535"/>
              <a:ext cx="6820" cy="2780071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Freeform 145"/>
            <p:cNvSpPr/>
            <p:nvPr/>
          </p:nvSpPr>
          <p:spPr>
            <a:xfrm>
              <a:off x="5334658" y="3570505"/>
              <a:ext cx="3274142" cy="442451"/>
            </a:xfrm>
            <a:custGeom>
              <a:avLst/>
              <a:gdLst>
                <a:gd name="connsiteX0" fmla="*/ 0 w 3274142"/>
                <a:gd name="connsiteY0" fmla="*/ 435077 h 442451"/>
                <a:gd name="connsiteX1" fmla="*/ 766916 w 3274142"/>
                <a:gd name="connsiteY1" fmla="*/ 435077 h 442451"/>
                <a:gd name="connsiteX2" fmla="*/ 766916 w 3274142"/>
                <a:gd name="connsiteY2" fmla="*/ 7374 h 442451"/>
                <a:gd name="connsiteX3" fmla="*/ 921774 w 3274142"/>
                <a:gd name="connsiteY3" fmla="*/ 7374 h 442451"/>
                <a:gd name="connsiteX4" fmla="*/ 921774 w 3274142"/>
                <a:gd name="connsiteY4" fmla="*/ 442451 h 442451"/>
                <a:gd name="connsiteX5" fmla="*/ 2116393 w 3274142"/>
                <a:gd name="connsiteY5" fmla="*/ 442451 h 442451"/>
                <a:gd name="connsiteX6" fmla="*/ 2116393 w 3274142"/>
                <a:gd name="connsiteY6" fmla="*/ 0 h 442451"/>
                <a:gd name="connsiteX7" fmla="*/ 2256503 w 3274142"/>
                <a:gd name="connsiteY7" fmla="*/ 0 h 442451"/>
                <a:gd name="connsiteX8" fmla="*/ 2256503 w 3274142"/>
                <a:gd name="connsiteY8" fmla="*/ 442451 h 442451"/>
                <a:gd name="connsiteX9" fmla="*/ 3274142 w 3274142"/>
                <a:gd name="connsiteY9" fmla="*/ 442451 h 442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74142" h="442451">
                  <a:moveTo>
                    <a:pt x="0" y="435077"/>
                  </a:moveTo>
                  <a:lnTo>
                    <a:pt x="766916" y="435077"/>
                  </a:lnTo>
                  <a:lnTo>
                    <a:pt x="766916" y="7374"/>
                  </a:lnTo>
                  <a:lnTo>
                    <a:pt x="921774" y="7374"/>
                  </a:lnTo>
                  <a:lnTo>
                    <a:pt x="921774" y="442451"/>
                  </a:lnTo>
                  <a:lnTo>
                    <a:pt x="2116393" y="442451"/>
                  </a:lnTo>
                  <a:lnTo>
                    <a:pt x="2116393" y="0"/>
                  </a:lnTo>
                  <a:lnTo>
                    <a:pt x="2256503" y="0"/>
                  </a:lnTo>
                  <a:lnTo>
                    <a:pt x="2256503" y="442451"/>
                  </a:lnTo>
                  <a:lnTo>
                    <a:pt x="3274142" y="442451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Oval 169"/>
          <p:cNvSpPr/>
          <p:nvPr/>
        </p:nvSpPr>
        <p:spPr>
          <a:xfrm>
            <a:off x="7541869" y="4154806"/>
            <a:ext cx="86226" cy="91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3645943" y="4683280"/>
            <a:ext cx="86226" cy="91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2323543" y="4658704"/>
            <a:ext cx="86226" cy="91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3" descr="C:\Users\kendig\Desktop\Microsanj\DATA\From Purdue\Processed\Andor\1050nm_10x_TEATTC_transient_diode_5V_50us_8usLED4_topside_no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08" y="851658"/>
            <a:ext cx="2908814" cy="290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TEA_TTC_05x_diode_1300nm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t="48535" r="46394" b="26382"/>
          <a:stretch>
            <a:fillRect/>
          </a:stretch>
        </p:blipFill>
        <p:spPr bwMode="auto">
          <a:xfrm>
            <a:off x="5800107" y="3857347"/>
            <a:ext cx="2908815" cy="25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7" y="179740"/>
            <a:ext cx="6784041" cy="90870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Through silicon and emission</a:t>
            </a:r>
          </a:p>
        </p:txBody>
      </p:sp>
      <p:sp>
        <p:nvSpPr>
          <p:cNvPr id="12291" name="TextBox 7"/>
          <p:cNvSpPr txBox="1">
            <a:spLocks noChangeArrowheads="1"/>
          </p:cNvSpPr>
          <p:nvPr/>
        </p:nvSpPr>
        <p:spPr bwMode="auto">
          <a:xfrm>
            <a:off x="6528362" y="914084"/>
            <a:ext cx="15875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u="sng" dirty="0"/>
              <a:t>Top view</a:t>
            </a:r>
          </a:p>
        </p:txBody>
      </p:sp>
      <p:grpSp>
        <p:nvGrpSpPr>
          <p:cNvPr id="12292" name="Group 80"/>
          <p:cNvGrpSpPr>
            <a:grpSpLocks noChangeAspect="1"/>
          </p:cNvGrpSpPr>
          <p:nvPr/>
        </p:nvGrpSpPr>
        <p:grpSpPr bwMode="auto">
          <a:xfrm>
            <a:off x="550336" y="1211676"/>
            <a:ext cx="5076174" cy="2321562"/>
            <a:chOff x="-444400" y="1720846"/>
            <a:chExt cx="6346928" cy="2901954"/>
          </a:xfrm>
        </p:grpSpPr>
        <p:sp>
          <p:nvSpPr>
            <p:cNvPr id="26" name="Rectangle 25"/>
            <p:cNvSpPr/>
            <p:nvPr/>
          </p:nvSpPr>
          <p:spPr>
            <a:xfrm>
              <a:off x="2083579" y="4254500"/>
              <a:ext cx="913059" cy="3048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43526" y="2781300"/>
              <a:ext cx="129416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2615536" y="2184400"/>
              <a:ext cx="0" cy="23495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00" name="TextBox 17"/>
            <p:cNvSpPr txBox="1">
              <a:spLocks noChangeArrowheads="1"/>
            </p:cNvSpPr>
            <p:nvPr/>
          </p:nvSpPr>
          <p:spPr bwMode="auto">
            <a:xfrm>
              <a:off x="1630465" y="1720846"/>
              <a:ext cx="2188291" cy="46166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b="1" dirty="0"/>
                <a:t>InGaAs CCD</a:t>
              </a:r>
            </a:p>
          </p:txBody>
        </p:sp>
        <p:sp>
          <p:nvSpPr>
            <p:cNvPr id="12301" name="TextBox 19"/>
            <p:cNvSpPr txBox="1">
              <a:spLocks noChangeArrowheads="1"/>
            </p:cNvSpPr>
            <p:nvPr/>
          </p:nvSpPr>
          <p:spPr bwMode="auto">
            <a:xfrm>
              <a:off x="-284244" y="2327935"/>
              <a:ext cx="1649965" cy="8079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b="1" dirty="0"/>
                <a:t>1300 nm</a:t>
              </a:r>
            </a:p>
            <a:p>
              <a:pPr algn="ctr" eaLnBrk="1" hangingPunct="1"/>
              <a:r>
                <a:rPr lang="en-US" b="1" dirty="0"/>
                <a:t>LED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321374" y="4622800"/>
              <a:ext cx="23612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03" name="TextBox 29"/>
            <p:cNvSpPr txBox="1">
              <a:spLocks noChangeArrowheads="1"/>
            </p:cNvSpPr>
            <p:nvPr/>
          </p:nvSpPr>
          <p:spPr bwMode="auto">
            <a:xfrm>
              <a:off x="2971799" y="3378201"/>
              <a:ext cx="21778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b="1" dirty="0"/>
                <a:t>Objective</a:t>
              </a:r>
            </a:p>
          </p:txBody>
        </p:sp>
        <p:sp>
          <p:nvSpPr>
            <p:cNvPr id="12304" name="TextBox 68"/>
            <p:cNvSpPr txBox="1">
              <a:spLocks noChangeArrowheads="1"/>
            </p:cNvSpPr>
            <p:nvPr/>
          </p:nvSpPr>
          <p:spPr bwMode="auto">
            <a:xfrm>
              <a:off x="-444400" y="3754362"/>
              <a:ext cx="19702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b="1" dirty="0"/>
                <a:t>Substrate</a:t>
              </a:r>
            </a:p>
          </p:txBody>
        </p:sp>
        <p:cxnSp>
          <p:nvCxnSpPr>
            <p:cNvPr id="70" name="Straight Connector 69"/>
            <p:cNvCxnSpPr>
              <a:endCxn id="26" idx="1"/>
            </p:cNvCxnSpPr>
            <p:nvPr/>
          </p:nvCxnSpPr>
          <p:spPr>
            <a:xfrm>
              <a:off x="1140350" y="4206875"/>
              <a:ext cx="943229" cy="200025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n 72"/>
            <p:cNvSpPr/>
            <p:nvPr/>
          </p:nvSpPr>
          <p:spPr>
            <a:xfrm>
              <a:off x="2243961" y="3298825"/>
              <a:ext cx="609764" cy="533400"/>
            </a:xfrm>
            <a:prstGeom prst="can">
              <a:avLst/>
            </a:prstGeom>
            <a:solidFill>
              <a:srgbClr val="4F81BD">
                <a:alpha val="52941"/>
              </a:srgbClr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grpSp>
          <p:nvGrpSpPr>
            <p:cNvPr id="12307" name="Group 73"/>
            <p:cNvGrpSpPr>
              <a:grpSpLocks/>
            </p:cNvGrpSpPr>
            <p:nvPr/>
          </p:nvGrpSpPr>
          <p:grpSpPr bwMode="auto">
            <a:xfrm rot="5400000">
              <a:off x="2197100" y="2517775"/>
              <a:ext cx="685800" cy="685800"/>
              <a:chOff x="1600200" y="3352800"/>
              <a:chExt cx="685800" cy="68580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1600200" y="3353393"/>
                <a:ext cx="685800" cy="685985"/>
              </a:xfrm>
              <a:prstGeom prst="rect">
                <a:avLst/>
              </a:prstGeom>
              <a:solidFill>
                <a:srgbClr val="4F81BD">
                  <a:alpha val="30196"/>
                </a:srgbClr>
              </a:solidFill>
              <a:ln>
                <a:solidFill>
                  <a:srgbClr val="385D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 flipV="1">
                <a:off x="1600200" y="3353393"/>
                <a:ext cx="685800" cy="68598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Rectangle 58"/>
            <p:cNvSpPr/>
            <p:nvPr/>
          </p:nvSpPr>
          <p:spPr>
            <a:xfrm>
              <a:off x="2083579" y="4508500"/>
              <a:ext cx="913059" cy="762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424984" y="2768600"/>
              <a:ext cx="0" cy="17907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10" name="TextBox 67"/>
            <p:cNvSpPr txBox="1">
              <a:spLocks noChangeArrowheads="1"/>
            </p:cNvSpPr>
            <p:nvPr/>
          </p:nvSpPr>
          <p:spPr bwMode="auto">
            <a:xfrm>
              <a:off x="3316796" y="4084107"/>
              <a:ext cx="25857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b="1" dirty="0"/>
                <a:t>Flip Chip DUT</a:t>
              </a:r>
            </a:p>
          </p:txBody>
        </p:sp>
        <p:cxnSp>
          <p:nvCxnSpPr>
            <p:cNvPr id="71" name="Straight Connector 70"/>
            <p:cNvCxnSpPr>
              <a:stCxn id="12310" idx="1"/>
            </p:cNvCxnSpPr>
            <p:nvPr/>
          </p:nvCxnSpPr>
          <p:spPr>
            <a:xfrm flipH="1">
              <a:off x="2986055" y="4314940"/>
              <a:ext cx="330742" cy="70794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4" name="TextBox 82"/>
          <p:cNvSpPr txBox="1">
            <a:spLocks noChangeArrowheads="1"/>
          </p:cNvSpPr>
          <p:nvPr/>
        </p:nvSpPr>
        <p:spPr bwMode="auto">
          <a:xfrm>
            <a:off x="6333508" y="3860484"/>
            <a:ext cx="1977208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u="sng" dirty="0"/>
              <a:t>Bottom view</a:t>
            </a:r>
          </a:p>
        </p:txBody>
      </p:sp>
      <p:pic>
        <p:nvPicPr>
          <p:cNvPr id="7170" name="Picture 2" descr="Click image to enlarge view of Silicon (Si) window transmission curv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9" y="3688709"/>
            <a:ext cx="4114800" cy="251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10778" y="4070554"/>
            <a:ext cx="3552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(Image from http</a:t>
            </a:r>
            <a:r>
              <a:rPr lang="en-US" dirty="0"/>
              <a:t>://</a:t>
            </a:r>
            <a:r>
              <a:rPr lang="en-US" dirty="0" smtClean="0"/>
              <a:t>www.janis.com)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344945" y="3774875"/>
            <a:ext cx="368636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Transmittance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Wavelength, Si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91643" y="4835782"/>
            <a:ext cx="18260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% Transmittance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815729" y="4372897"/>
            <a:ext cx="4274" cy="137590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8042" y="6020040"/>
            <a:ext cx="23389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Wavelength, </a:t>
            </a:r>
            <a:r>
              <a:rPr lang="en-US" b="1" dirty="0" smtClean="0">
                <a:latin typeface="Symbol" pitchFamily="18" charset="2"/>
              </a:rPr>
              <a:t>m</a:t>
            </a:r>
            <a:r>
              <a:rPr lang="en-US" b="1" dirty="0" smtClean="0"/>
              <a:t>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93308" y="5748806"/>
            <a:ext cx="5123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1.0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98563" y="5768474"/>
            <a:ext cx="6397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10.0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088977" y="4377817"/>
            <a:ext cx="4274" cy="137590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 flipH="1">
            <a:off x="2692619" y="4452796"/>
            <a:ext cx="274320" cy="27432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97625" y="4383681"/>
            <a:ext cx="1270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resolution</a:t>
            </a:r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SEMICON JAPAN 2013 - MICROSANJ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5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icrosanj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Microsanj1</Template>
  <TotalTime>942</TotalTime>
  <Words>2663</Words>
  <Application>Microsoft Macintosh PowerPoint</Application>
  <PresentationFormat>On-screen Show (4:3)</PresentationFormat>
  <Paragraphs>571</Paragraphs>
  <Slides>52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Microsanj1</vt:lpstr>
      <vt:lpstr>Microsoft Word Document</vt:lpstr>
      <vt:lpstr>Equation</vt:lpstr>
      <vt:lpstr>Microsoft Equation</vt:lpstr>
      <vt:lpstr>Device level thermal characterization for electronic and photonics devices </vt:lpstr>
      <vt:lpstr>Applications</vt:lpstr>
      <vt:lpstr>Outline</vt:lpstr>
      <vt:lpstr>Challenges on thermal characterization</vt:lpstr>
      <vt:lpstr>Non-contact and transient thermal-imaging</vt:lpstr>
      <vt:lpstr>Thermoreflectance imaging setup</vt:lpstr>
      <vt:lpstr>How it works - thermoreflectance</vt:lpstr>
      <vt:lpstr>Lock-in signals</vt:lpstr>
      <vt:lpstr>Through silicon and emission</vt:lpstr>
      <vt:lpstr>Defects and signature of potential failure</vt:lpstr>
      <vt:lpstr>Resolution and sensitivity</vt:lpstr>
      <vt:lpstr>Transient thermal/emission imaging</vt:lpstr>
      <vt:lpstr>Small hotspot</vt:lpstr>
      <vt:lpstr>Transient Behavior of IC Latch-Up</vt:lpstr>
      <vt:lpstr>Thermal and emission overlay images</vt:lpstr>
      <vt:lpstr>Diffusion time/depth estimations</vt:lpstr>
      <vt:lpstr>Through silicon, deep under the 6th metal layer</vt:lpstr>
      <vt:lpstr>Time delay to reach to the surface</vt:lpstr>
      <vt:lpstr>Via chain reliability</vt:lpstr>
      <vt:lpstr>Power Amplifiers</vt:lpstr>
      <vt:lpstr>HBT Thermal Image</vt:lpstr>
      <vt:lpstr>pHEMT Gate Temperature</vt:lpstr>
      <vt:lpstr>100x thermal image of gate </vt:lpstr>
      <vt:lpstr>100x Side Profile</vt:lpstr>
      <vt:lpstr>Transient 3D Temperature Profiles</vt:lpstr>
      <vt:lpstr>ESD Protection Devices</vt:lpstr>
      <vt:lpstr>100 ns temporal resolution of  ESD-type event</vt:lpstr>
      <vt:lpstr>SCR Thermoreflectance Images</vt:lpstr>
      <vt:lpstr>Transient SCR response</vt:lpstr>
      <vt:lpstr>Transient SCR response</vt:lpstr>
      <vt:lpstr>GGNFET Transient Images</vt:lpstr>
      <vt:lpstr>GGNFET, 200ns, 30V pulse</vt:lpstr>
      <vt:lpstr>Photonics and Power device examples</vt:lpstr>
      <vt:lpstr>PowerPoint Presentation</vt:lpstr>
      <vt:lpstr>Thermal imaging of an encapsulated LED</vt:lpstr>
      <vt:lpstr>PowerPoint Presentation</vt:lpstr>
      <vt:lpstr>Temperature profiles – another section</vt:lpstr>
      <vt:lpstr>Multi-junction PV</vt:lpstr>
      <vt:lpstr>InP Laser device (cross section)  with 530nm and 470nm LEDs</vt:lpstr>
      <vt:lpstr>PowerPoint Presentation</vt:lpstr>
      <vt:lpstr>Transient response (250mA pulse)</vt:lpstr>
      <vt:lpstr>Thermoreflectance coefficient  characterization for new materials</vt:lpstr>
      <vt:lpstr>High Power MOSFET Transistor Array</vt:lpstr>
      <vt:lpstr>Thermal image vs. simulation at low bias</vt:lpstr>
      <vt:lpstr>Array heating at low &amp; high current densities </vt:lpstr>
      <vt:lpstr>Comparison of topside and backside heating </vt:lpstr>
      <vt:lpstr>Microsanj Products</vt:lpstr>
      <vt:lpstr>Key System Specifications</vt:lpstr>
      <vt:lpstr>PowerPoint Presentation</vt:lpstr>
      <vt:lpstr>Publications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Device level thermal characterization for photonics and power devices </dc:title>
  <dc:subject/>
  <dc:creator>Microsanj</dc:creator>
  <cp:keywords/>
  <dc:description/>
  <cp:lastModifiedBy>mo</cp:lastModifiedBy>
  <cp:revision>203</cp:revision>
  <cp:lastPrinted>2013-11-25T21:18:45Z</cp:lastPrinted>
  <dcterms:created xsi:type="dcterms:W3CDTF">2013-02-14T02:01:41Z</dcterms:created>
  <dcterms:modified xsi:type="dcterms:W3CDTF">2013-11-25T22:36:07Z</dcterms:modified>
  <cp:category/>
</cp:coreProperties>
</file>